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7" r:id="rId3"/>
    <p:sldId id="259" r:id="rId4"/>
    <p:sldId id="260" r:id="rId5"/>
    <p:sldId id="274" r:id="rId6"/>
    <p:sldId id="262" r:id="rId7"/>
    <p:sldId id="268" r:id="rId8"/>
    <p:sldId id="270" r:id="rId9"/>
    <p:sldId id="269" r:id="rId10"/>
    <p:sldId id="271" r:id="rId11"/>
    <p:sldId id="273" r:id="rId12"/>
    <p:sldId id="275" r:id="rId13"/>
    <p:sldId id="276" r:id="rId14"/>
    <p:sldId id="277" r:id="rId15"/>
    <p:sldId id="264"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3" clrIdx="0">
    <p:extLst>
      <p:ext uri="{19B8F6BF-5375-455C-9EA6-DF929625EA0E}">
        <p15:presenceInfo xmlns:p15="http://schemas.microsoft.com/office/powerpoint/2012/main" userId="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934"/>
    <a:srgbClr val="E84324"/>
    <a:srgbClr val="004370"/>
    <a:srgbClr val="F46B1F"/>
    <a:srgbClr val="AAD132"/>
    <a:srgbClr val="36A0B6"/>
    <a:srgbClr val="309DB9"/>
    <a:srgbClr val="6052A2"/>
    <a:srgbClr val="99C76F"/>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882830-8A4B-4674-9309-D974CE15BD2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23461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82830-8A4B-4674-9309-D974CE15BD2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187510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82830-8A4B-4674-9309-D974CE15BD2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484788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67EBECEF-AED0-495E-8F99-B97C859A0814}"/>
              </a:ext>
            </a:extLst>
          </p:cNvPr>
          <p:cNvSpPr>
            <a:spLocks noGrp="1"/>
          </p:cNvSpPr>
          <p:nvPr>
            <p:ph type="ftr" sz="quarter" idx="10"/>
          </p:nvPr>
        </p:nvSpPr>
        <p:spPr/>
        <p:txBody>
          <a:bodyPr/>
          <a:lstStyle/>
          <a:p>
            <a:endParaRPr lang="en-IN"/>
          </a:p>
        </p:txBody>
      </p:sp>
      <p:sp>
        <p:nvSpPr>
          <p:cNvPr id="26" name="Title 25">
            <a:extLst>
              <a:ext uri="{FF2B5EF4-FFF2-40B4-BE49-F238E27FC236}">
                <a16:creationId xmlns:a16="http://schemas.microsoft.com/office/drawing/2014/main" id="{E1094851-47E5-4C6F-AADC-31314A09D752}"/>
              </a:ext>
            </a:extLst>
          </p:cNvPr>
          <p:cNvSpPr>
            <a:spLocks noGrp="1"/>
          </p:cNvSpPr>
          <p:nvPr>
            <p:ph type="title"/>
          </p:nvPr>
        </p:nvSpPr>
        <p:spPr>
          <a:xfrm>
            <a:off x="386715" y="194034"/>
            <a:ext cx="10515600" cy="461665"/>
          </a:xfrm>
        </p:spPr>
        <p:txBody>
          <a:bodyPr/>
          <a:lstStyle/>
          <a:p>
            <a:r>
              <a:rPr lang="en-US"/>
              <a:t>Click to edit Master title style</a:t>
            </a:r>
            <a:endParaRPr lang="en-IN"/>
          </a:p>
        </p:txBody>
      </p:sp>
    </p:spTree>
    <p:extLst>
      <p:ext uri="{BB962C8B-B14F-4D97-AF65-F5344CB8AC3E}">
        <p14:creationId xmlns:p14="http://schemas.microsoft.com/office/powerpoint/2010/main" val="3398032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82830-8A4B-4674-9309-D974CE15BD2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190666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882830-8A4B-4674-9309-D974CE15BD24}" type="datetimeFigureOut">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298826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882830-8A4B-4674-9309-D974CE15BD2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59179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882830-8A4B-4674-9309-D974CE15BD24}" type="datetimeFigureOut">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38067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82830-8A4B-4674-9309-D974CE15BD24}" type="datetimeFigureOut">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419823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82830-8A4B-4674-9309-D974CE15BD24}" type="datetimeFigureOut">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166961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882830-8A4B-4674-9309-D974CE15BD2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3857360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882830-8A4B-4674-9309-D974CE15BD24}" type="datetimeFigureOut">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02696-F648-49B2-8DFC-E5E1C676CC48}" type="slidenum">
              <a:rPr lang="en-US" smtClean="0"/>
              <a:t>‹#›</a:t>
            </a:fld>
            <a:endParaRPr lang="en-US"/>
          </a:p>
        </p:txBody>
      </p:sp>
    </p:spTree>
    <p:extLst>
      <p:ext uri="{BB962C8B-B14F-4D97-AF65-F5344CB8AC3E}">
        <p14:creationId xmlns:p14="http://schemas.microsoft.com/office/powerpoint/2010/main" val="2948665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82830-8A4B-4674-9309-D974CE15BD24}" type="datetimeFigureOut">
              <a:rPr lang="en-US" smtClean="0"/>
              <a:t>9/30/2022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02696-F648-49B2-8DFC-E5E1C676CC48}" type="slidenum">
              <a:rPr lang="en-US" smtClean="0"/>
              <a:t>‹#›</a:t>
            </a:fld>
            <a:endParaRPr lang="en-US"/>
          </a:p>
        </p:txBody>
      </p:sp>
    </p:spTree>
    <p:extLst>
      <p:ext uri="{BB962C8B-B14F-4D97-AF65-F5344CB8AC3E}">
        <p14:creationId xmlns:p14="http://schemas.microsoft.com/office/powerpoint/2010/main" val="1548940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3" Type="http://schemas.openxmlformats.org/officeDocument/2006/relationships/image" Target="../media/image6.png"/><Relationship Id="rId7" Type="http://schemas.openxmlformats.org/officeDocument/2006/relationships/image" Target="../media/image40.png"/><Relationship Id="rId12" Type="http://schemas.openxmlformats.org/officeDocument/2006/relationships/image" Target="../media/image46.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5.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1.png"/><Relationship Id="rId14" Type="http://schemas.openxmlformats.org/officeDocument/2006/relationships/image" Target="../media/image48.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FA069C-9C66-4F31-8B37-25695D87E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5E486CE-6696-47F8-9825-B066D2A6BC41}"/>
              </a:ext>
            </a:extLst>
          </p:cNvPr>
          <p:cNvSpPr/>
          <p:nvPr/>
        </p:nvSpPr>
        <p:spPr>
          <a:xfrm>
            <a:off x="-1" y="5038726"/>
            <a:ext cx="12192001" cy="1297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endParaRPr lang="en-IN" dirty="0"/>
          </a:p>
        </p:txBody>
      </p:sp>
      <p:grpSp>
        <p:nvGrpSpPr>
          <p:cNvPr id="11" name="Group 10">
            <a:extLst>
              <a:ext uri="{FF2B5EF4-FFF2-40B4-BE49-F238E27FC236}">
                <a16:creationId xmlns:a16="http://schemas.microsoft.com/office/drawing/2014/main" id="{8B59BA06-EAB2-420E-906B-335749AD8B1E}"/>
              </a:ext>
            </a:extLst>
          </p:cNvPr>
          <p:cNvGrpSpPr/>
          <p:nvPr/>
        </p:nvGrpSpPr>
        <p:grpSpPr>
          <a:xfrm>
            <a:off x="1960828" y="5205274"/>
            <a:ext cx="8270343" cy="987880"/>
            <a:chOff x="2861483" y="5203825"/>
            <a:chExt cx="8270343" cy="987880"/>
          </a:xfrm>
        </p:grpSpPr>
        <p:sp>
          <p:nvSpPr>
            <p:cNvPr id="6" name="Title 1">
              <a:extLst>
                <a:ext uri="{FF2B5EF4-FFF2-40B4-BE49-F238E27FC236}">
                  <a16:creationId xmlns:a16="http://schemas.microsoft.com/office/drawing/2014/main" id="{6D343F3E-22D9-44B8-B45A-BAE96DE6AF0F}"/>
                </a:ext>
              </a:extLst>
            </p:cNvPr>
            <p:cNvSpPr txBox="1">
              <a:spLocks/>
            </p:cNvSpPr>
            <p:nvPr/>
          </p:nvSpPr>
          <p:spPr>
            <a:xfrm>
              <a:off x="5242126" y="5289945"/>
              <a:ext cx="5889700" cy="61082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6600" b="1" kern="1200" smtClean="0">
                  <a:solidFill>
                    <a:schemeClr val="bg1"/>
                  </a:solidFill>
                  <a:latin typeface="Open Sans"/>
                  <a:ea typeface="+mj-ea"/>
                  <a:cs typeface="+mj-cs"/>
                </a:defRPr>
              </a:lvl1pPr>
            </a:lstStyle>
            <a:p>
              <a:r>
                <a:rPr lang="en-IN" sz="4000" dirty="0" err="1">
                  <a:solidFill>
                    <a:srgbClr val="E74325"/>
                  </a:solidFill>
                  <a:latin typeface="Arial" panose="020B0604020202020204" pitchFamily="34" charset="0"/>
                  <a:cs typeface="Arial" panose="020B0604020202020204" pitchFamily="34" charset="0"/>
                </a:rPr>
                <a:t>Kimoha</a:t>
              </a:r>
              <a:r>
                <a:rPr lang="en-IN" sz="4000" dirty="0">
                  <a:solidFill>
                    <a:schemeClr val="tx1"/>
                  </a:solidFill>
                  <a:latin typeface="Arial" panose="020B0604020202020204" pitchFamily="34" charset="0"/>
                  <a:cs typeface="Arial" panose="020B0604020202020204" pitchFamily="34" charset="0"/>
                </a:rPr>
                <a:t> Technologies</a:t>
              </a:r>
            </a:p>
          </p:txBody>
        </p:sp>
        <p:sp>
          <p:nvSpPr>
            <p:cNvPr id="7" name="Subtitle 2">
              <a:extLst>
                <a:ext uri="{FF2B5EF4-FFF2-40B4-BE49-F238E27FC236}">
                  <a16:creationId xmlns:a16="http://schemas.microsoft.com/office/drawing/2014/main" id="{BF58786E-1C18-463F-9993-A04FC1F4AC2C}"/>
                </a:ext>
              </a:extLst>
            </p:cNvPr>
            <p:cNvSpPr txBox="1">
              <a:spLocks/>
            </p:cNvSpPr>
            <p:nvPr/>
          </p:nvSpPr>
          <p:spPr>
            <a:xfrm>
              <a:off x="5249803" y="5778943"/>
              <a:ext cx="4875904" cy="4127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3600" kern="1200" smtClean="0">
                  <a:solidFill>
                    <a:schemeClr val="bg1"/>
                  </a:solidFill>
                  <a:latin typeface="Open Sans"/>
                  <a:ea typeface="+mj-ea"/>
                  <a:cs typeface="+mj-cs"/>
                </a:defRPr>
              </a:lvl1pPr>
              <a:lvl2pPr marL="609468"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8936"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40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7872"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34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680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6275"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574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IN" sz="1800" i="1" dirty="0">
                  <a:solidFill>
                    <a:schemeClr val="tx1"/>
                  </a:solidFill>
                  <a:latin typeface="Arial" panose="020B0604020202020204" pitchFamily="34" charset="0"/>
                  <a:cs typeface="Arial" panose="020B0604020202020204" pitchFamily="34" charset="0"/>
                </a:rPr>
                <a:t>Changing People, Processes &amp; Perceptions</a:t>
              </a:r>
            </a:p>
          </p:txBody>
        </p:sp>
        <p:cxnSp>
          <p:nvCxnSpPr>
            <p:cNvPr id="9" name="Straight Connector 8">
              <a:extLst>
                <a:ext uri="{FF2B5EF4-FFF2-40B4-BE49-F238E27FC236}">
                  <a16:creationId xmlns:a16="http://schemas.microsoft.com/office/drawing/2014/main" id="{DB2A3DD8-0DF7-420E-A957-9A601D28B7BA}"/>
                </a:ext>
              </a:extLst>
            </p:cNvPr>
            <p:cNvCxnSpPr>
              <a:cxnSpLocks/>
            </p:cNvCxnSpPr>
            <p:nvPr/>
          </p:nvCxnSpPr>
          <p:spPr>
            <a:xfrm flipV="1">
              <a:off x="4810756" y="5203825"/>
              <a:ext cx="0" cy="952501"/>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81364E98-31EB-4913-99E9-3C623CAE19F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861483" y="5203825"/>
              <a:ext cx="1331089" cy="964800"/>
            </a:xfrm>
            <a:prstGeom prst="rect">
              <a:avLst/>
            </a:prstGeom>
          </p:spPr>
        </p:pic>
      </p:grpSp>
    </p:spTree>
    <p:extLst>
      <p:ext uri="{BB962C8B-B14F-4D97-AF65-F5344CB8AC3E}">
        <p14:creationId xmlns:p14="http://schemas.microsoft.com/office/powerpoint/2010/main" val="3133942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08832" y="6193423"/>
              <a:ext cx="1590500"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(10)</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7" name="TextBox 6"/>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68365"/>
            <a:ext cx="12174163" cy="5198482"/>
          </a:xfrm>
          <a:prstGeom prst="rect">
            <a:avLst/>
          </a:prstGeom>
        </p:spPr>
      </p:pic>
      <p:sp>
        <p:nvSpPr>
          <p:cNvPr id="9" name="TextBox 8"/>
          <p:cNvSpPr txBox="1"/>
          <p:nvPr/>
        </p:nvSpPr>
        <p:spPr>
          <a:xfrm>
            <a:off x="-3607" y="16277"/>
            <a:ext cx="2847254"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cs typeface="Arial" panose="020B0604020202020204" pitchFamily="34" charset="0"/>
              </a:rPr>
              <a:t>Cloud Solutions</a:t>
            </a:r>
          </a:p>
        </p:txBody>
      </p:sp>
      <p:grpSp>
        <p:nvGrpSpPr>
          <p:cNvPr id="10" name="Group 9"/>
          <p:cNvGrpSpPr/>
          <p:nvPr/>
        </p:nvGrpSpPr>
        <p:grpSpPr>
          <a:xfrm>
            <a:off x="-5598" y="578365"/>
            <a:ext cx="2697099" cy="72000"/>
            <a:chOff x="7102" y="1772030"/>
            <a:chExt cx="2697099" cy="72000"/>
          </a:xfrm>
        </p:grpSpPr>
        <p:sp>
          <p:nvSpPr>
            <p:cNvPr id="11" name="Rectangle 10"/>
            <p:cNvSpPr/>
            <p:nvPr/>
          </p:nvSpPr>
          <p:spPr>
            <a:xfrm>
              <a:off x="1696201" y="1790030"/>
              <a:ext cx="1008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2" y="1772030"/>
              <a:ext cx="1764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548638" y="927192"/>
            <a:ext cx="3383280" cy="4428579"/>
            <a:chOff x="744583" y="927192"/>
            <a:chExt cx="3383280" cy="4428579"/>
          </a:xfrm>
        </p:grpSpPr>
        <p:sp>
          <p:nvSpPr>
            <p:cNvPr id="36" name="Oval 35"/>
            <p:cNvSpPr/>
            <p:nvPr/>
          </p:nvSpPr>
          <p:spPr>
            <a:xfrm>
              <a:off x="1814683" y="927192"/>
              <a:ext cx="1243080" cy="1243080"/>
            </a:xfrm>
            <a:prstGeom prst="ellipse">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44583" y="1672046"/>
              <a:ext cx="3383280" cy="3683725"/>
            </a:xfrm>
            <a:prstGeom prst="rect">
              <a:avLst/>
            </a:prstGeom>
            <a:solidFill>
              <a:schemeClr val="bg1">
                <a:lumMod val="65000"/>
              </a:schemeClr>
            </a:solidFill>
            <a:ln>
              <a:solidFill>
                <a:srgbClr val="00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933303" y="1045029"/>
              <a:ext cx="1005840" cy="1005840"/>
            </a:xfrm>
            <a:prstGeom prst="ellipse">
              <a:avLst/>
            </a:prstGeom>
            <a:solidFill>
              <a:srgbClr val="00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462239" y="2124164"/>
              <a:ext cx="1947969" cy="338554"/>
            </a:xfrm>
            <a:prstGeom prst="rect">
              <a:avLst/>
            </a:prstGeom>
            <a:noFill/>
          </p:spPr>
          <p:txBody>
            <a:bodyPr wrap="none" rtlCol="0">
              <a:spAutoFit/>
            </a:bodyPr>
            <a:lstStyle/>
            <a:p>
              <a:r>
                <a:rPr lang="en-US" sz="1600" b="1" dirty="0">
                  <a:solidFill>
                    <a:schemeClr val="tx1">
                      <a:lumMod val="95000"/>
                      <a:lumOff val="5000"/>
                    </a:schemeClr>
                  </a:solidFill>
                  <a:latin typeface="Century Gothic" panose="020B0502020202020204" pitchFamily="34" charset="0"/>
                </a:rPr>
                <a:t>Data Architecture</a:t>
              </a:r>
            </a:p>
          </p:txBody>
        </p:sp>
        <p:sp>
          <p:nvSpPr>
            <p:cNvPr id="49" name="TextBox 48"/>
            <p:cNvSpPr txBox="1"/>
            <p:nvPr/>
          </p:nvSpPr>
          <p:spPr>
            <a:xfrm>
              <a:off x="744583" y="2515867"/>
              <a:ext cx="3383280"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Design DE cloud solutions designed by a team of certified experts</a:t>
              </a:r>
            </a:p>
            <a:p>
              <a:pPr marL="285750" indent="-285750">
                <a:buFont typeface="Wingdings" panose="05000000000000000000" pitchFamily="2" charset="2"/>
                <a:buChar char="Ø"/>
              </a:pPr>
              <a:r>
                <a:rPr lang="en-US" sz="1600" dirty="0"/>
                <a:t>Preparation and automation of ETL processes for multi-structured data</a:t>
              </a:r>
            </a:p>
            <a:p>
              <a:pPr marL="285750" indent="-285750">
                <a:buFont typeface="Wingdings" panose="05000000000000000000" pitchFamily="2" charset="2"/>
                <a:buChar char="Ø"/>
              </a:pPr>
              <a:r>
                <a:rPr lang="en-US" sz="1600" dirty="0"/>
                <a:t>Design optimization of database and data warehouse platforms</a:t>
              </a:r>
            </a:p>
            <a:p>
              <a:pPr marL="285750" indent="-285750">
                <a:buFont typeface="Wingdings" panose="05000000000000000000" pitchFamily="2" charset="2"/>
                <a:buChar char="Ø"/>
              </a:pPr>
              <a:r>
                <a:rPr lang="en-US" sz="1600" dirty="0"/>
                <a:t>Preparation of software solutions for integrating systems</a:t>
              </a:r>
            </a:p>
          </p:txBody>
        </p:sp>
      </p:grpSp>
      <p:grpSp>
        <p:nvGrpSpPr>
          <p:cNvPr id="51" name="Group 50"/>
          <p:cNvGrpSpPr/>
          <p:nvPr/>
        </p:nvGrpSpPr>
        <p:grpSpPr>
          <a:xfrm>
            <a:off x="4389183" y="926212"/>
            <a:ext cx="3383280" cy="4428579"/>
            <a:chOff x="744583" y="927192"/>
            <a:chExt cx="3383280" cy="4428579"/>
          </a:xfrm>
        </p:grpSpPr>
        <p:sp>
          <p:nvSpPr>
            <p:cNvPr id="52" name="Oval 51"/>
            <p:cNvSpPr/>
            <p:nvPr/>
          </p:nvSpPr>
          <p:spPr>
            <a:xfrm>
              <a:off x="1814683" y="927192"/>
              <a:ext cx="1243080" cy="1243080"/>
            </a:xfrm>
            <a:prstGeom prst="ellipse">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583" y="1672046"/>
              <a:ext cx="3383280" cy="3683725"/>
            </a:xfrm>
            <a:prstGeom prst="rect">
              <a:avLst/>
            </a:prstGeom>
            <a:solidFill>
              <a:schemeClr val="bg1">
                <a:lumMod val="65000"/>
              </a:schemeClr>
            </a:solidFill>
            <a:ln>
              <a:solidFill>
                <a:srgbClr val="00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933303" y="1045029"/>
              <a:ext cx="1005840" cy="1005840"/>
            </a:xfrm>
            <a:prstGeom prst="ellipse">
              <a:avLst/>
            </a:prstGeom>
            <a:solidFill>
              <a:srgbClr val="00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588459" y="2124164"/>
              <a:ext cx="1695529" cy="369332"/>
            </a:xfrm>
            <a:prstGeom prst="rect">
              <a:avLst/>
            </a:prstGeom>
            <a:noFill/>
          </p:spPr>
          <p:txBody>
            <a:bodyPr wrap="none" rtlCol="0">
              <a:spAutoFit/>
            </a:bodyPr>
            <a:lstStyle/>
            <a:p>
              <a:r>
                <a:rPr lang="en-US" b="1" dirty="0"/>
                <a:t>Data Processing</a:t>
              </a:r>
              <a:endParaRPr lang="en-US" sz="1600" b="1" dirty="0"/>
            </a:p>
          </p:txBody>
        </p:sp>
        <p:sp>
          <p:nvSpPr>
            <p:cNvPr id="56" name="TextBox 55"/>
            <p:cNvSpPr txBox="1"/>
            <p:nvPr/>
          </p:nvSpPr>
          <p:spPr>
            <a:xfrm>
              <a:off x="744583" y="2515867"/>
              <a:ext cx="3383280" cy="255454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Implementation of scalable data driven solutions</a:t>
              </a:r>
            </a:p>
            <a:p>
              <a:pPr marL="285750" indent="-285750">
                <a:buFont typeface="Wingdings" panose="05000000000000000000" pitchFamily="2" charset="2"/>
                <a:buChar char="Ø"/>
              </a:pPr>
              <a:r>
                <a:rPr lang="en-US" sz="1600" dirty="0"/>
                <a:t>Real-time and batch data pipelines &amp; processing</a:t>
              </a:r>
            </a:p>
            <a:p>
              <a:pPr marL="285750" indent="-285750">
                <a:buFont typeface="Wingdings" panose="05000000000000000000" pitchFamily="2" charset="2"/>
                <a:buChar char="Ø"/>
              </a:pPr>
              <a:r>
                <a:rPr lang="en-US" sz="1600" dirty="0"/>
                <a:t>Data quality and standardization services</a:t>
              </a:r>
            </a:p>
            <a:p>
              <a:pPr marL="285750" indent="-285750">
                <a:buFont typeface="Wingdings" panose="05000000000000000000" pitchFamily="2" charset="2"/>
                <a:buChar char="Ø"/>
              </a:pPr>
              <a:r>
                <a:rPr lang="en-US" sz="1600" dirty="0"/>
                <a:t>Data integration &amp; maintenance services</a:t>
              </a:r>
            </a:p>
            <a:p>
              <a:pPr marL="285750" indent="-285750">
                <a:buFont typeface="Wingdings" panose="05000000000000000000" pitchFamily="2" charset="2"/>
                <a:buChar char="Ø"/>
              </a:pPr>
              <a:r>
                <a:rPr lang="en-US" sz="1600" dirty="0"/>
                <a:t>Data Lakes and Data Warehouses setup</a:t>
              </a:r>
            </a:p>
          </p:txBody>
        </p:sp>
      </p:grpSp>
      <p:grpSp>
        <p:nvGrpSpPr>
          <p:cNvPr id="57" name="Group 56"/>
          <p:cNvGrpSpPr/>
          <p:nvPr/>
        </p:nvGrpSpPr>
        <p:grpSpPr>
          <a:xfrm>
            <a:off x="8229728" y="926212"/>
            <a:ext cx="3383280" cy="4428579"/>
            <a:chOff x="744583" y="927192"/>
            <a:chExt cx="3383280" cy="4428579"/>
          </a:xfrm>
        </p:grpSpPr>
        <p:sp>
          <p:nvSpPr>
            <p:cNvPr id="58" name="Oval 57"/>
            <p:cNvSpPr/>
            <p:nvPr/>
          </p:nvSpPr>
          <p:spPr>
            <a:xfrm>
              <a:off x="1814683" y="927192"/>
              <a:ext cx="1243080" cy="1243080"/>
            </a:xfrm>
            <a:prstGeom prst="ellipse">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44583" y="1672046"/>
              <a:ext cx="3383280" cy="3683725"/>
            </a:xfrm>
            <a:prstGeom prst="rect">
              <a:avLst/>
            </a:prstGeom>
            <a:solidFill>
              <a:schemeClr val="bg1">
                <a:lumMod val="65000"/>
              </a:schemeClr>
            </a:solidFill>
            <a:ln>
              <a:solidFill>
                <a:srgbClr val="00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933303" y="1045029"/>
              <a:ext cx="1005840" cy="1005840"/>
            </a:xfrm>
            <a:prstGeom prst="ellipse">
              <a:avLst/>
            </a:prstGeom>
            <a:solidFill>
              <a:srgbClr val="004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659408" y="2124164"/>
              <a:ext cx="1553630" cy="369332"/>
            </a:xfrm>
            <a:prstGeom prst="rect">
              <a:avLst/>
            </a:prstGeom>
            <a:noFill/>
          </p:spPr>
          <p:txBody>
            <a:bodyPr wrap="none" rtlCol="0">
              <a:spAutoFit/>
            </a:bodyPr>
            <a:lstStyle/>
            <a:p>
              <a:r>
                <a:rPr lang="en-US" b="1" dirty="0"/>
                <a:t>Data Analytics</a:t>
              </a:r>
              <a:endParaRPr lang="en-US" sz="1600" b="1" dirty="0"/>
            </a:p>
          </p:txBody>
        </p:sp>
        <p:sp>
          <p:nvSpPr>
            <p:cNvPr id="62" name="TextBox 61"/>
            <p:cNvSpPr txBox="1"/>
            <p:nvPr/>
          </p:nvSpPr>
          <p:spPr>
            <a:xfrm>
              <a:off x="744583" y="2515867"/>
              <a:ext cx="3383280" cy="230832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Consultancy and preparation of a plan for analytical method development</a:t>
              </a:r>
            </a:p>
            <a:p>
              <a:pPr marL="285750" indent="-285750">
                <a:buFont typeface="Wingdings" panose="05000000000000000000" pitchFamily="2" charset="2"/>
                <a:buChar char="Ø"/>
              </a:pPr>
              <a:r>
                <a:rPr lang="en-US" sz="1600" dirty="0"/>
                <a:t>Preparation of recommendation systems</a:t>
              </a:r>
            </a:p>
            <a:p>
              <a:pPr marL="285750" indent="-285750">
                <a:buFont typeface="Wingdings" panose="05000000000000000000" pitchFamily="2" charset="2"/>
                <a:buChar char="Ø"/>
              </a:pPr>
              <a:r>
                <a:rPr lang="en-US" sz="1600" dirty="0"/>
                <a:t>Searching for patterns in sequential data</a:t>
              </a:r>
            </a:p>
            <a:p>
              <a:pPr marL="285750" indent="-285750">
                <a:buFont typeface="Wingdings" panose="05000000000000000000" pitchFamily="2" charset="2"/>
                <a:buChar char="Ø"/>
              </a:pPr>
              <a:r>
                <a:rPr lang="en-US" sz="1600" dirty="0"/>
                <a:t>Quality evaluation of organizations’ analytical products</a:t>
              </a:r>
            </a:p>
          </p:txBody>
        </p:sp>
      </p:grpSp>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5706" y="1201840"/>
            <a:ext cx="648000" cy="648000"/>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808" y="1208348"/>
            <a:ext cx="647676" cy="648000"/>
          </a:xfrm>
          <a:prstGeom prst="rect">
            <a:avLst/>
          </a:prstGeom>
        </p:spPr>
      </p:pic>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15100" y="1221411"/>
            <a:ext cx="648000" cy="648000"/>
          </a:xfrm>
          <a:prstGeom prst="rect">
            <a:avLst/>
          </a:prstGeom>
        </p:spPr>
      </p:pic>
    </p:spTree>
    <p:extLst>
      <p:ext uri="{BB962C8B-B14F-4D97-AF65-F5344CB8AC3E}">
        <p14:creationId xmlns:p14="http://schemas.microsoft.com/office/powerpoint/2010/main" val="324954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08832" y="6193423"/>
              <a:ext cx="1590500"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(11)</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7" name="TextBox 6"/>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9" name="TextBox 8"/>
          <p:cNvSpPr txBox="1"/>
          <p:nvPr/>
        </p:nvSpPr>
        <p:spPr>
          <a:xfrm>
            <a:off x="-3607" y="16277"/>
            <a:ext cx="6516528"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rPr>
              <a:t>Data Science &amp; Advanced Analytics</a:t>
            </a:r>
          </a:p>
        </p:txBody>
      </p:sp>
      <p:grpSp>
        <p:nvGrpSpPr>
          <p:cNvPr id="10" name="Group 9"/>
          <p:cNvGrpSpPr/>
          <p:nvPr/>
        </p:nvGrpSpPr>
        <p:grpSpPr>
          <a:xfrm>
            <a:off x="0" y="600540"/>
            <a:ext cx="6326824" cy="72000"/>
            <a:chOff x="7102" y="1772030"/>
            <a:chExt cx="6326824" cy="72000"/>
          </a:xfrm>
        </p:grpSpPr>
        <p:sp>
          <p:nvSpPr>
            <p:cNvPr id="11" name="Rectangle 10"/>
            <p:cNvSpPr/>
            <p:nvPr/>
          </p:nvSpPr>
          <p:spPr>
            <a:xfrm>
              <a:off x="3093926" y="1790030"/>
              <a:ext cx="3240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2" y="1772030"/>
              <a:ext cx="3168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898117" y="888273"/>
            <a:ext cx="10395766" cy="4694139"/>
            <a:chOff x="1021534" y="888273"/>
            <a:chExt cx="10395766" cy="4694139"/>
          </a:xfrm>
        </p:grpSpPr>
        <p:sp>
          <p:nvSpPr>
            <p:cNvPr id="14" name="Rectangle 13"/>
            <p:cNvSpPr/>
            <p:nvPr/>
          </p:nvSpPr>
          <p:spPr>
            <a:xfrm>
              <a:off x="5492502" y="888273"/>
              <a:ext cx="5924798" cy="4694139"/>
            </a:xfrm>
            <a:prstGeom prst="rect">
              <a:avLst/>
            </a:prstGeom>
            <a:solidFill>
              <a:schemeClr val="bg1"/>
            </a:solidFill>
            <a:ln>
              <a:noFill/>
            </a:ln>
            <a:effectLst>
              <a:outerShdw blurRad="139700" sx="101000" sy="101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021534" y="1135703"/>
              <a:ext cx="4745035" cy="4155739"/>
            </a:xfrm>
            <a:prstGeom prst="rect">
              <a:avLst/>
            </a:prstGeom>
            <a:solidFill>
              <a:srgbClr val="AFB0B0"/>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p>
          </p:txBody>
        </p:sp>
        <p:grpSp>
          <p:nvGrpSpPr>
            <p:cNvPr id="21" name="Group 20"/>
            <p:cNvGrpSpPr/>
            <p:nvPr/>
          </p:nvGrpSpPr>
          <p:grpSpPr>
            <a:xfrm>
              <a:off x="6198080" y="1589154"/>
              <a:ext cx="4901806" cy="3292376"/>
              <a:chOff x="6198080" y="1312103"/>
              <a:chExt cx="4901806" cy="3292376"/>
            </a:xfrm>
          </p:grpSpPr>
          <p:sp>
            <p:nvSpPr>
              <p:cNvPr id="16" name="TextBox 15"/>
              <p:cNvSpPr txBox="1"/>
              <p:nvPr/>
            </p:nvSpPr>
            <p:spPr>
              <a:xfrm>
                <a:off x="6198080" y="1312103"/>
                <a:ext cx="4817024" cy="400110"/>
              </a:xfrm>
              <a:prstGeom prst="rect">
                <a:avLst/>
              </a:prstGeom>
              <a:noFill/>
            </p:spPr>
            <p:txBody>
              <a:bodyPr wrap="none" rtlCol="0">
                <a:spAutoFit/>
              </a:bodyPr>
              <a:lstStyle/>
              <a:p>
                <a:r>
                  <a:rPr lang="en-US" sz="2000" b="1" dirty="0"/>
                  <a:t>Data Science &amp; Advanced Analytics services</a:t>
                </a:r>
              </a:p>
            </p:txBody>
          </p:sp>
          <p:sp>
            <p:nvSpPr>
              <p:cNvPr id="17" name="TextBox 16"/>
              <p:cNvSpPr txBox="1"/>
              <p:nvPr/>
            </p:nvSpPr>
            <p:spPr>
              <a:xfrm>
                <a:off x="6198080" y="1742157"/>
                <a:ext cx="4901806" cy="2862322"/>
              </a:xfrm>
              <a:prstGeom prst="rect">
                <a:avLst/>
              </a:prstGeom>
              <a:noFill/>
            </p:spPr>
            <p:txBody>
              <a:bodyPr wrap="square" rtlCol="0">
                <a:spAutoFit/>
              </a:bodyPr>
              <a:lstStyle/>
              <a:p>
                <a:pPr marL="342900" indent="-342900">
                  <a:buFont typeface="Wingdings" panose="05000000000000000000" pitchFamily="2" charset="2"/>
                  <a:buChar char="§"/>
                </a:pPr>
                <a:r>
                  <a:rPr lang="en-US" dirty="0"/>
                  <a:t>Making better decisions based on the powerful knowledge you gain from the data</a:t>
                </a:r>
              </a:p>
              <a:p>
                <a:pPr marL="342900" indent="-342900">
                  <a:buFont typeface="Wingdings" panose="05000000000000000000" pitchFamily="2" charset="2"/>
                  <a:buChar char="§"/>
                </a:pPr>
                <a:r>
                  <a:rPr lang="en-US" dirty="0"/>
                  <a:t>Improving product quality and user experience by analyzing gathered data</a:t>
                </a:r>
              </a:p>
              <a:p>
                <a:pPr marL="342900" indent="-342900">
                  <a:buFont typeface="Wingdings" panose="05000000000000000000" pitchFamily="2" charset="2"/>
                  <a:buChar char="§"/>
                </a:pPr>
                <a:r>
                  <a:rPr lang="en-US" dirty="0"/>
                  <a:t>Identifying new business opportunities by predicting behaviors based on historical data</a:t>
                </a:r>
              </a:p>
              <a:p>
                <a:pPr marL="342900" indent="-342900">
                  <a:buFont typeface="Wingdings" panose="05000000000000000000" pitchFamily="2" charset="2"/>
                  <a:buChar char="§"/>
                </a:pPr>
                <a:r>
                  <a:rPr lang="en-US" dirty="0"/>
                  <a:t>Reducing costs and increasing profits by simplifying your data architecture</a:t>
                </a:r>
              </a:p>
              <a:p>
                <a:pPr marL="342900" indent="-342900">
                  <a:buFont typeface="Wingdings" panose="05000000000000000000" pitchFamily="2" charset="2"/>
                  <a:buChar char="§"/>
                </a:pPr>
                <a:r>
                  <a:rPr lang="en-US" dirty="0"/>
                  <a:t>Reducing of project duration by speeding up the processes of accessing insights</a:t>
                </a:r>
              </a:p>
            </p:txBody>
          </p:sp>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553" y="986091"/>
              <a:ext cx="4176281" cy="4313839"/>
            </a:xfrm>
            <a:prstGeom prst="rect">
              <a:avLst/>
            </a:prstGeom>
          </p:spPr>
        </p:pic>
      </p:grpSp>
    </p:spTree>
    <p:extLst>
      <p:ext uri="{BB962C8B-B14F-4D97-AF65-F5344CB8AC3E}">
        <p14:creationId xmlns:p14="http://schemas.microsoft.com/office/powerpoint/2010/main" val="2794548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0" y="158"/>
            <a:ext cx="12192000" cy="6857683"/>
            <a:chOff x="0" y="158"/>
            <a:chExt cx="12192000" cy="6857683"/>
          </a:xfrm>
        </p:grpSpPr>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sp>
          <p:nvSpPr>
            <p:cNvPr id="34" name="TextBox 33"/>
            <p:cNvSpPr txBox="1"/>
            <p:nvPr/>
          </p:nvSpPr>
          <p:spPr>
            <a:xfrm>
              <a:off x="10408832" y="6193423"/>
              <a:ext cx="1590500"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(12)</a:t>
              </a:r>
              <a:endParaRPr lang="en-US" sz="1600" b="1" dirty="0">
                <a:solidFill>
                  <a:srgbClr val="212934"/>
                </a:solidFill>
                <a:latin typeface="Century Gothic" panose="020B0502020202020204" pitchFamily="34" charset="0"/>
              </a:endParaRPr>
            </a:p>
          </p:txBody>
        </p:sp>
        <p:grpSp>
          <p:nvGrpSpPr>
            <p:cNvPr id="35" name="Group 34"/>
            <p:cNvGrpSpPr/>
            <p:nvPr/>
          </p:nvGrpSpPr>
          <p:grpSpPr>
            <a:xfrm>
              <a:off x="5581403" y="6193423"/>
              <a:ext cx="2724644" cy="338554"/>
              <a:chOff x="6020075" y="6221650"/>
              <a:chExt cx="2724644" cy="338554"/>
            </a:xfrm>
          </p:grpSpPr>
          <p:sp>
            <p:nvSpPr>
              <p:cNvPr id="36" name="TextBox 35"/>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38" name="TextBox 37"/>
          <p:cNvSpPr txBox="1"/>
          <p:nvPr/>
        </p:nvSpPr>
        <p:spPr>
          <a:xfrm>
            <a:off x="-3607" y="16277"/>
            <a:ext cx="3732112" cy="954107"/>
          </a:xfrm>
          <a:prstGeom prst="rect">
            <a:avLst/>
          </a:prstGeom>
          <a:noFill/>
        </p:spPr>
        <p:txBody>
          <a:bodyPr wrap="none" rtlCol="0">
            <a:spAutoFit/>
          </a:bodyPr>
          <a:lstStyle/>
          <a:p>
            <a:r>
              <a:rPr lang="en-US" sz="2800" b="1" dirty="0">
                <a:solidFill>
                  <a:srgbClr val="E84324"/>
                </a:solidFill>
                <a:latin typeface="Century Gothic" panose="020B0502020202020204" pitchFamily="34" charset="0"/>
              </a:rPr>
              <a:t>Data Science &amp;</a:t>
            </a:r>
          </a:p>
          <a:p>
            <a:r>
              <a:rPr lang="en-US" sz="2800" b="1" dirty="0">
                <a:solidFill>
                  <a:srgbClr val="E84324"/>
                </a:solidFill>
                <a:latin typeface="Century Gothic" panose="020B0502020202020204" pitchFamily="34" charset="0"/>
              </a:rPr>
              <a:t>Advanced Analytics</a:t>
            </a:r>
          </a:p>
        </p:txBody>
      </p:sp>
      <p:grpSp>
        <p:nvGrpSpPr>
          <p:cNvPr id="39" name="Group 38"/>
          <p:cNvGrpSpPr/>
          <p:nvPr/>
        </p:nvGrpSpPr>
        <p:grpSpPr>
          <a:xfrm>
            <a:off x="-5598" y="983312"/>
            <a:ext cx="3597099" cy="72000"/>
            <a:chOff x="7102" y="1772030"/>
            <a:chExt cx="3597099" cy="72000"/>
          </a:xfrm>
        </p:grpSpPr>
        <p:sp>
          <p:nvSpPr>
            <p:cNvPr id="40" name="Rectangle 39"/>
            <p:cNvSpPr/>
            <p:nvPr/>
          </p:nvSpPr>
          <p:spPr>
            <a:xfrm>
              <a:off x="1696201" y="1790030"/>
              <a:ext cx="1908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02" y="1772030"/>
              <a:ext cx="1764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0" y="3480597"/>
            <a:ext cx="4081549" cy="2336004"/>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81549" y="0"/>
            <a:ext cx="4081549" cy="3479800"/>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63098" y="3479800"/>
            <a:ext cx="4028902" cy="2336785"/>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439" y="1381753"/>
            <a:ext cx="3045762" cy="2094312"/>
          </a:xfrm>
          <a:prstGeom prst="rect">
            <a:avLst/>
          </a:prstGeom>
        </p:spPr>
      </p:pic>
      <p:sp>
        <p:nvSpPr>
          <p:cNvPr id="12" name="TextBox 11"/>
          <p:cNvSpPr txBox="1"/>
          <p:nvPr/>
        </p:nvSpPr>
        <p:spPr>
          <a:xfrm>
            <a:off x="4169566" y="517618"/>
            <a:ext cx="4024861" cy="2677656"/>
          </a:xfrm>
          <a:prstGeom prst="rect">
            <a:avLst/>
          </a:prstGeom>
          <a:noFill/>
        </p:spPr>
        <p:txBody>
          <a:bodyPr wrap="square" rtlCol="0">
            <a:spAutoFit/>
          </a:bodyPr>
          <a:lstStyle/>
          <a:p>
            <a:pPr marL="171450" indent="-171450">
              <a:buFont typeface="Wingdings" panose="05000000000000000000" pitchFamily="2" charset="2"/>
              <a:buChar char="§"/>
            </a:pPr>
            <a:r>
              <a:rPr lang="en-US" sz="1200" dirty="0"/>
              <a:t>Processing behavioural data of hundreds of </a:t>
            </a:r>
          </a:p>
          <a:p>
            <a:pPr marL="171450" indent="-171450">
              <a:buFont typeface="Wingdings" panose="05000000000000000000" pitchFamily="2" charset="2"/>
              <a:buChar char="§"/>
            </a:pPr>
            <a:r>
              <a:rPr lang="en-US" sz="1200" dirty="0"/>
              <a:t>     millions of customers</a:t>
            </a:r>
          </a:p>
          <a:p>
            <a:pPr marL="171450" indent="-171450">
              <a:buFont typeface="Wingdings" panose="05000000000000000000" pitchFamily="2" charset="2"/>
              <a:buChar char="§"/>
            </a:pPr>
            <a:r>
              <a:rPr lang="en-US" sz="1200" dirty="0"/>
              <a:t>Analysis and optimisation of budgets in programmatic</a:t>
            </a:r>
          </a:p>
          <a:p>
            <a:pPr marL="171450" indent="-171450">
              <a:buFont typeface="Wingdings" panose="05000000000000000000" pitchFamily="2" charset="2"/>
              <a:buChar char="§"/>
            </a:pPr>
            <a:r>
              <a:rPr lang="en-US" sz="1200" dirty="0"/>
              <a:t>     Advertising</a:t>
            </a:r>
          </a:p>
          <a:p>
            <a:pPr marL="171450" indent="-171450">
              <a:buFont typeface="Wingdings" panose="05000000000000000000" pitchFamily="2" charset="2"/>
              <a:buChar char="§"/>
            </a:pPr>
            <a:r>
              <a:rPr lang="en-US" sz="1200" dirty="0"/>
              <a:t>Sales trends analysis and prediction</a:t>
            </a:r>
          </a:p>
          <a:p>
            <a:pPr marL="171450" indent="-171450">
              <a:buFont typeface="Wingdings" panose="05000000000000000000" pitchFamily="2" charset="2"/>
              <a:buChar char="§"/>
            </a:pPr>
            <a:r>
              <a:rPr lang="en-US" sz="1200" dirty="0"/>
              <a:t>Data enrichment and 3rd party data correlation</a:t>
            </a:r>
          </a:p>
          <a:p>
            <a:pPr marL="171450" indent="-171450">
              <a:buFont typeface="Wingdings" panose="05000000000000000000" pitchFamily="2" charset="2"/>
              <a:buChar char="§"/>
            </a:pPr>
            <a:r>
              <a:rPr lang="en-US" sz="1200" dirty="0"/>
              <a:t>Collection and real time analysis of events collected </a:t>
            </a:r>
          </a:p>
          <a:p>
            <a:pPr marL="171450" indent="-171450">
              <a:buFont typeface="Wingdings" panose="05000000000000000000" pitchFamily="2" charset="2"/>
              <a:buChar char="§"/>
            </a:pPr>
            <a:r>
              <a:rPr lang="en-US" sz="1200" dirty="0"/>
              <a:t>     from distributed loyalty applications</a:t>
            </a:r>
          </a:p>
          <a:p>
            <a:pPr marL="171450" indent="-171450">
              <a:buFont typeface="Wingdings" panose="05000000000000000000" pitchFamily="2" charset="2"/>
              <a:buChar char="§"/>
            </a:pPr>
            <a:r>
              <a:rPr lang="en-US" sz="1200" dirty="0"/>
              <a:t>Automation and optimisation of Machine Learning</a:t>
            </a:r>
          </a:p>
          <a:p>
            <a:pPr marL="171450" indent="-171450">
              <a:buFont typeface="Wingdings" panose="05000000000000000000" pitchFamily="2" charset="2"/>
              <a:buChar char="§"/>
            </a:pPr>
            <a:r>
              <a:rPr lang="en-US" sz="1200" dirty="0"/>
              <a:t>     models</a:t>
            </a:r>
          </a:p>
          <a:p>
            <a:pPr marL="171450" indent="-171450">
              <a:buFont typeface="Wingdings" panose="05000000000000000000" pitchFamily="2" charset="2"/>
              <a:buChar char="§"/>
            </a:pPr>
            <a:r>
              <a:rPr lang="en-US" sz="1200" dirty="0"/>
              <a:t>Creation of statistical models predicting customers behaviours based on past event sequences</a:t>
            </a:r>
          </a:p>
          <a:p>
            <a:pPr marL="171450" indent="-171450">
              <a:buFont typeface="Wingdings" panose="05000000000000000000" pitchFamily="2" charset="2"/>
              <a:buChar char="§"/>
            </a:pPr>
            <a:r>
              <a:rPr lang="en-US" sz="1200" dirty="0"/>
              <a:t>Optimisation of TV ads  channel and time placement</a:t>
            </a:r>
          </a:p>
          <a:p>
            <a:pPr marL="171450" indent="-171450">
              <a:buFont typeface="Wingdings" panose="05000000000000000000" pitchFamily="2" charset="2"/>
              <a:buChar char="§"/>
            </a:pPr>
            <a:r>
              <a:rPr lang="en-US" sz="1200" dirty="0"/>
              <a:t>     decisions</a:t>
            </a:r>
          </a:p>
        </p:txBody>
      </p:sp>
      <p:sp>
        <p:nvSpPr>
          <p:cNvPr id="17" name="TextBox 16"/>
          <p:cNvSpPr txBox="1"/>
          <p:nvPr/>
        </p:nvSpPr>
        <p:spPr>
          <a:xfrm>
            <a:off x="8247322" y="816177"/>
            <a:ext cx="3723502" cy="2585323"/>
          </a:xfrm>
          <a:prstGeom prst="rect">
            <a:avLst/>
          </a:prstGeom>
          <a:noFill/>
        </p:spPr>
        <p:txBody>
          <a:bodyPr wrap="square" rtlCol="0">
            <a:spAutoFit/>
          </a:bodyPr>
          <a:lstStyle/>
          <a:p>
            <a:pPr marL="171450" indent="-171450">
              <a:buFont typeface="Wingdings" panose="05000000000000000000" pitchFamily="2" charset="2"/>
              <a:buChar char="§"/>
            </a:pPr>
            <a:r>
              <a:rPr lang="en-US" sz="1200" dirty="0"/>
              <a:t>Systems monitoring billions of packets daily for </a:t>
            </a:r>
          </a:p>
          <a:p>
            <a:pPr marL="171450" indent="-171450">
              <a:buFont typeface="Wingdings" panose="05000000000000000000" pitchFamily="2" charset="2"/>
              <a:buChar char="§"/>
            </a:pPr>
            <a:r>
              <a:rPr lang="en-US" sz="1200" dirty="0"/>
              <a:t>     early network attack detection and mitigation</a:t>
            </a:r>
          </a:p>
          <a:p>
            <a:pPr marL="171450" indent="-171450">
              <a:buFont typeface="Wingdings" panose="05000000000000000000" pitchFamily="2" charset="2"/>
              <a:buChar char="§"/>
            </a:pPr>
            <a:r>
              <a:rPr lang="en-US" sz="1200" dirty="0"/>
              <a:t>Analysis and prediction of event sequences leading to customer churn</a:t>
            </a:r>
          </a:p>
          <a:p>
            <a:pPr marL="171450" indent="-171450">
              <a:buFont typeface="Wingdings" panose="05000000000000000000" pitchFamily="2" charset="2"/>
              <a:buChar char="§"/>
            </a:pPr>
            <a:r>
              <a:rPr lang="en-US" sz="1200" dirty="0"/>
              <a:t>Natural Language Processing for fraud risk </a:t>
            </a:r>
          </a:p>
          <a:p>
            <a:pPr marL="171450" indent="-171450">
              <a:buFont typeface="Wingdings" panose="05000000000000000000" pitchFamily="2" charset="2"/>
              <a:buChar char="§"/>
            </a:pPr>
            <a:r>
              <a:rPr lang="en-US" sz="1200" dirty="0"/>
              <a:t>     assessment</a:t>
            </a:r>
          </a:p>
          <a:p>
            <a:pPr marL="171450" indent="-171450">
              <a:buFont typeface="Wingdings" panose="05000000000000000000" pitchFamily="2" charset="2"/>
              <a:buChar char="§"/>
            </a:pPr>
            <a:r>
              <a:rPr lang="en-US" sz="1200" dirty="0"/>
              <a:t>Machine Logs processing for data leakage </a:t>
            </a:r>
          </a:p>
          <a:p>
            <a:pPr marL="171450" indent="-171450">
              <a:buFont typeface="Wingdings" panose="05000000000000000000" pitchFamily="2" charset="2"/>
              <a:buChar char="§"/>
            </a:pPr>
            <a:r>
              <a:rPr lang="en-US" sz="1200" dirty="0"/>
              <a:t>     monitoring and suspicious traffic patterns detection</a:t>
            </a:r>
          </a:p>
          <a:p>
            <a:pPr marL="171450" indent="-171450">
              <a:buFont typeface="Wingdings" panose="05000000000000000000" pitchFamily="2" charset="2"/>
              <a:buChar char="§"/>
            </a:pPr>
            <a:r>
              <a:rPr lang="en-US" sz="1200" dirty="0"/>
              <a:t>Social Network Analysis for fraud rings </a:t>
            </a:r>
          </a:p>
          <a:p>
            <a:pPr marL="171450" indent="-171450">
              <a:buFont typeface="Wingdings" panose="05000000000000000000" pitchFamily="2" charset="2"/>
              <a:buChar char="§"/>
            </a:pPr>
            <a:r>
              <a:rPr lang="en-US" sz="1200" dirty="0"/>
              <a:t>     identification and other organized fraud scenarios      </a:t>
            </a:r>
          </a:p>
          <a:p>
            <a:pPr marL="171450" indent="-171450">
              <a:buFont typeface="Wingdings" panose="05000000000000000000" pitchFamily="2" charset="2"/>
              <a:buChar char="§"/>
            </a:pPr>
            <a:r>
              <a:rPr lang="en-US" sz="1200" dirty="0"/>
              <a:t>     monitoring</a:t>
            </a:r>
          </a:p>
          <a:p>
            <a:pPr marL="285750" indent="-285750">
              <a:buFont typeface="Wingdings" panose="05000000000000000000" pitchFamily="2" charset="2"/>
              <a:buChar char="§"/>
            </a:pPr>
            <a:endParaRPr lang="en-US" dirty="0"/>
          </a:p>
        </p:txBody>
      </p:sp>
      <p:sp>
        <p:nvSpPr>
          <p:cNvPr id="18" name="TextBox 17"/>
          <p:cNvSpPr txBox="1"/>
          <p:nvPr/>
        </p:nvSpPr>
        <p:spPr>
          <a:xfrm>
            <a:off x="4163452" y="79855"/>
            <a:ext cx="3892378" cy="400110"/>
          </a:xfrm>
          <a:prstGeom prst="rect">
            <a:avLst/>
          </a:prstGeom>
          <a:noFill/>
        </p:spPr>
        <p:txBody>
          <a:bodyPr wrap="square" rtlCol="0">
            <a:spAutoFit/>
          </a:bodyPr>
          <a:lstStyle/>
          <a:p>
            <a:r>
              <a:rPr lang="en-US" sz="2000" b="1" dirty="0"/>
              <a:t>Marketing Analysis and CRM</a:t>
            </a:r>
          </a:p>
        </p:txBody>
      </p:sp>
      <p:sp>
        <p:nvSpPr>
          <p:cNvPr id="19" name="TextBox 18"/>
          <p:cNvSpPr txBox="1"/>
          <p:nvPr/>
        </p:nvSpPr>
        <p:spPr>
          <a:xfrm>
            <a:off x="8186693" y="64490"/>
            <a:ext cx="4053015" cy="707886"/>
          </a:xfrm>
          <a:prstGeom prst="rect">
            <a:avLst/>
          </a:prstGeom>
          <a:noFill/>
        </p:spPr>
        <p:txBody>
          <a:bodyPr wrap="square" rtlCol="0">
            <a:spAutoFit/>
          </a:bodyPr>
          <a:lstStyle/>
          <a:p>
            <a:r>
              <a:rPr lang="en-US" sz="2000" b="1" dirty="0"/>
              <a:t>Cybersecurity and Fraud</a:t>
            </a:r>
          </a:p>
          <a:p>
            <a:r>
              <a:rPr lang="en-US" sz="2000" b="1" dirty="0"/>
              <a:t> Protection</a:t>
            </a:r>
          </a:p>
        </p:txBody>
      </p:sp>
      <p:pic>
        <p:nvPicPr>
          <p:cNvPr id="23" name="Graphic 16">
            <a:extLst>
              <a:ext uri="{FF2B5EF4-FFF2-40B4-BE49-F238E27FC236}">
                <a16:creationId xmlns:a16="http://schemas.microsoft.com/office/drawing/2014/main" id="{BE85FBAD-D7BB-1217-9FDB-2BCDEE5BFDD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1249537" y="134588"/>
            <a:ext cx="548640" cy="548640"/>
          </a:xfrm>
          <a:prstGeom prst="rect">
            <a:avLst/>
          </a:prstGeom>
        </p:spPr>
      </p:pic>
      <p:grpSp>
        <p:nvGrpSpPr>
          <p:cNvPr id="31" name="Group 30"/>
          <p:cNvGrpSpPr/>
          <p:nvPr/>
        </p:nvGrpSpPr>
        <p:grpSpPr>
          <a:xfrm>
            <a:off x="73110" y="3905735"/>
            <a:ext cx="3892378" cy="1794067"/>
            <a:chOff x="73110" y="3512035"/>
            <a:chExt cx="3892378" cy="1794067"/>
          </a:xfrm>
        </p:grpSpPr>
        <p:sp>
          <p:nvSpPr>
            <p:cNvPr id="14" name="TextBox 13"/>
            <p:cNvSpPr txBox="1"/>
            <p:nvPr/>
          </p:nvSpPr>
          <p:spPr>
            <a:xfrm>
              <a:off x="81262" y="4013440"/>
              <a:ext cx="3525992" cy="1292662"/>
            </a:xfrm>
            <a:prstGeom prst="rect">
              <a:avLst/>
            </a:prstGeom>
            <a:noFill/>
          </p:spPr>
          <p:txBody>
            <a:bodyPr wrap="square" rtlCol="0">
              <a:spAutoFit/>
            </a:bodyPr>
            <a:lstStyle/>
            <a:p>
              <a:pPr marL="285750" indent="-285750">
                <a:buFont typeface="Wingdings" panose="05000000000000000000" pitchFamily="2" charset="2"/>
                <a:buChar char="§"/>
              </a:pPr>
              <a:r>
                <a:rPr lang="en-US" sz="1200" dirty="0"/>
                <a:t>Integration and transformation of Machine logs</a:t>
              </a:r>
            </a:p>
            <a:p>
              <a:pPr marL="285750" indent="-285750">
                <a:buFont typeface="Wingdings" panose="05000000000000000000" pitchFamily="2" charset="2"/>
                <a:buChar char="§"/>
              </a:pPr>
              <a:r>
                <a:rPr lang="en-US" sz="1200" dirty="0"/>
                <a:t>Collection and analytics of real time IoT data feeds</a:t>
              </a:r>
            </a:p>
            <a:p>
              <a:pPr marL="285750" indent="-285750">
                <a:buFont typeface="Wingdings" panose="05000000000000000000" pitchFamily="2" charset="2"/>
                <a:buChar char="§"/>
              </a:pPr>
              <a:r>
                <a:rPr lang="en-US" sz="1200" dirty="0"/>
                <a:t>Building event-based campaigns and pipelines (anomaly detection, sensor data processing)</a:t>
              </a:r>
            </a:p>
            <a:p>
              <a:pPr marL="285750" indent="-285750">
                <a:buFont typeface="Wingdings" panose="05000000000000000000" pitchFamily="2" charset="2"/>
                <a:buChar char="§"/>
              </a:pPr>
              <a:endParaRPr lang="en-US" dirty="0"/>
            </a:p>
          </p:txBody>
        </p:sp>
        <p:sp>
          <p:nvSpPr>
            <p:cNvPr id="20" name="TextBox 19"/>
            <p:cNvSpPr txBox="1"/>
            <p:nvPr/>
          </p:nvSpPr>
          <p:spPr>
            <a:xfrm>
              <a:off x="73110" y="3560900"/>
              <a:ext cx="3892378" cy="400110"/>
            </a:xfrm>
            <a:prstGeom prst="rect">
              <a:avLst/>
            </a:prstGeom>
            <a:noFill/>
          </p:spPr>
          <p:txBody>
            <a:bodyPr wrap="square" rtlCol="0">
              <a:spAutoFit/>
            </a:bodyPr>
            <a:lstStyle/>
            <a:p>
              <a:r>
                <a:rPr lang="en-US" sz="2000" b="1" dirty="0"/>
                <a:t>IoT</a:t>
              </a:r>
            </a:p>
          </p:txBody>
        </p:sp>
        <p:pic>
          <p:nvPicPr>
            <p:cNvPr id="24" name="Graphic 18">
              <a:extLst>
                <a:ext uri="{FF2B5EF4-FFF2-40B4-BE49-F238E27FC236}">
                  <a16:creationId xmlns:a16="http://schemas.microsoft.com/office/drawing/2014/main" id="{1305E7FF-0D4E-4D90-A0F8-BA02C41CCA5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3002950" y="3512035"/>
              <a:ext cx="624840" cy="548640"/>
            </a:xfrm>
            <a:prstGeom prst="rect">
              <a:avLst/>
            </a:prstGeom>
          </p:spPr>
        </p:pic>
      </p:grpSp>
      <p:grpSp>
        <p:nvGrpSpPr>
          <p:cNvPr id="30" name="Group 29"/>
          <p:cNvGrpSpPr/>
          <p:nvPr/>
        </p:nvGrpSpPr>
        <p:grpSpPr>
          <a:xfrm>
            <a:off x="8249034" y="3712118"/>
            <a:ext cx="3909843" cy="1459011"/>
            <a:chOff x="8249034" y="3318418"/>
            <a:chExt cx="3909843" cy="1459011"/>
          </a:xfrm>
        </p:grpSpPr>
        <p:sp>
          <p:nvSpPr>
            <p:cNvPr id="16" name="TextBox 15"/>
            <p:cNvSpPr txBox="1"/>
            <p:nvPr/>
          </p:nvSpPr>
          <p:spPr>
            <a:xfrm>
              <a:off x="8249034" y="3854099"/>
              <a:ext cx="3396343" cy="923330"/>
            </a:xfrm>
            <a:prstGeom prst="rect">
              <a:avLst/>
            </a:prstGeom>
            <a:noFill/>
          </p:spPr>
          <p:txBody>
            <a:bodyPr wrap="square" rtlCol="0">
              <a:spAutoFit/>
            </a:bodyPr>
            <a:lstStyle/>
            <a:p>
              <a:pPr marL="171450" indent="-171450">
                <a:buFont typeface="Wingdings" panose="05000000000000000000" pitchFamily="2" charset="2"/>
                <a:buChar char="§"/>
              </a:pPr>
              <a:r>
                <a:rPr lang="en-US" sz="1200" dirty="0"/>
                <a:t>Processing and transformation of multi-structured data</a:t>
              </a:r>
            </a:p>
            <a:p>
              <a:pPr marL="171450" indent="-171450">
                <a:buFont typeface="Wingdings" panose="05000000000000000000" pitchFamily="2" charset="2"/>
                <a:buChar char="§"/>
              </a:pPr>
              <a:r>
                <a:rPr lang="en-US" sz="1200" dirty="0"/>
                <a:t>AI based cost monitoring solutions</a:t>
              </a:r>
            </a:p>
            <a:p>
              <a:pPr marL="285750" indent="-285750">
                <a:buFont typeface="Wingdings" panose="05000000000000000000" pitchFamily="2" charset="2"/>
                <a:buChar char="§"/>
              </a:pPr>
              <a:endParaRPr lang="en-US" dirty="0"/>
            </a:p>
          </p:txBody>
        </p:sp>
        <p:sp>
          <p:nvSpPr>
            <p:cNvPr id="22" name="TextBox 21"/>
            <p:cNvSpPr txBox="1"/>
            <p:nvPr/>
          </p:nvSpPr>
          <p:spPr>
            <a:xfrm>
              <a:off x="8266499" y="3392683"/>
              <a:ext cx="3892378" cy="400110"/>
            </a:xfrm>
            <a:prstGeom prst="rect">
              <a:avLst/>
            </a:prstGeom>
            <a:noFill/>
          </p:spPr>
          <p:txBody>
            <a:bodyPr wrap="square" rtlCol="0">
              <a:spAutoFit/>
            </a:bodyPr>
            <a:lstStyle/>
            <a:p>
              <a:r>
                <a:rPr lang="en-US" sz="2000" b="1" dirty="0"/>
                <a:t>Supply Chain management</a:t>
              </a:r>
            </a:p>
          </p:txBody>
        </p:sp>
        <p:pic>
          <p:nvPicPr>
            <p:cNvPr id="25" name="Graphic 20">
              <a:extLst>
                <a:ext uri="{FF2B5EF4-FFF2-40B4-BE49-F238E27FC236}">
                  <a16:creationId xmlns:a16="http://schemas.microsoft.com/office/drawing/2014/main" id="{515C7F73-4D17-B4BE-8DBE-67E55F8766B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1458832" y="3318418"/>
              <a:ext cx="487680" cy="548640"/>
            </a:xfrm>
            <a:prstGeom prst="rect">
              <a:avLst/>
            </a:prstGeom>
          </p:spPr>
        </p:pic>
      </p:grpSp>
      <p:grpSp>
        <p:nvGrpSpPr>
          <p:cNvPr id="29" name="Group 28"/>
          <p:cNvGrpSpPr/>
          <p:nvPr/>
        </p:nvGrpSpPr>
        <p:grpSpPr>
          <a:xfrm>
            <a:off x="4171948" y="3888142"/>
            <a:ext cx="4024861" cy="1972867"/>
            <a:chOff x="4171948" y="3494442"/>
            <a:chExt cx="4024861" cy="1972867"/>
          </a:xfrm>
        </p:grpSpPr>
        <p:sp>
          <p:nvSpPr>
            <p:cNvPr id="15" name="TextBox 14"/>
            <p:cNvSpPr txBox="1"/>
            <p:nvPr/>
          </p:nvSpPr>
          <p:spPr>
            <a:xfrm>
              <a:off x="4171948" y="3989981"/>
              <a:ext cx="4024861" cy="1477328"/>
            </a:xfrm>
            <a:prstGeom prst="rect">
              <a:avLst/>
            </a:prstGeom>
            <a:noFill/>
          </p:spPr>
          <p:txBody>
            <a:bodyPr wrap="square" rtlCol="0">
              <a:spAutoFit/>
            </a:bodyPr>
            <a:lstStyle/>
            <a:p>
              <a:pPr marL="171450" indent="-171450">
                <a:buFont typeface="Wingdings" panose="05000000000000000000" pitchFamily="2" charset="2"/>
                <a:buChar char="§"/>
              </a:pPr>
              <a:r>
                <a:rPr lang="en-US" sz="1200" dirty="0"/>
                <a:t>Image segmentation and classification for business process automation</a:t>
              </a:r>
            </a:p>
            <a:p>
              <a:pPr marL="171450" indent="-171450">
                <a:buFont typeface="Wingdings" panose="05000000000000000000" pitchFamily="2" charset="2"/>
                <a:buChar char="§"/>
              </a:pPr>
              <a:r>
                <a:rPr lang="en-US" sz="1200" dirty="0"/>
                <a:t>Automatic pattern detection and visual search</a:t>
              </a:r>
            </a:p>
            <a:p>
              <a:pPr marL="171450" indent="-171450">
                <a:buFont typeface="Wingdings" panose="05000000000000000000" pitchFamily="2" charset="2"/>
                <a:buChar char="§"/>
              </a:pPr>
              <a:r>
                <a:rPr lang="en-US" sz="1200" dirty="0"/>
                <a:t>Automated anomaly detection in visual inputs</a:t>
              </a:r>
            </a:p>
            <a:p>
              <a:pPr marL="171450" indent="-171450">
                <a:buFont typeface="Wingdings" panose="05000000000000000000" pitchFamily="2" charset="2"/>
                <a:buChar char="§"/>
              </a:pPr>
              <a:r>
                <a:rPr lang="en-US" sz="1200" dirty="0"/>
                <a:t>Visual search and recommendation Engine development based on convolutional networks</a:t>
              </a:r>
            </a:p>
            <a:p>
              <a:pPr marL="285750" indent="-285750">
                <a:buFont typeface="Wingdings" panose="05000000000000000000" pitchFamily="2" charset="2"/>
                <a:buChar char="§"/>
              </a:pPr>
              <a:endParaRPr lang="en-US" dirty="0"/>
            </a:p>
          </p:txBody>
        </p:sp>
        <p:sp>
          <p:nvSpPr>
            <p:cNvPr id="21" name="TextBox 20"/>
            <p:cNvSpPr txBox="1"/>
            <p:nvPr/>
          </p:nvSpPr>
          <p:spPr>
            <a:xfrm>
              <a:off x="4183570" y="3560847"/>
              <a:ext cx="3892378" cy="400110"/>
            </a:xfrm>
            <a:prstGeom prst="rect">
              <a:avLst/>
            </a:prstGeom>
            <a:noFill/>
          </p:spPr>
          <p:txBody>
            <a:bodyPr wrap="square" rtlCol="0">
              <a:spAutoFit/>
            </a:bodyPr>
            <a:lstStyle/>
            <a:p>
              <a:r>
                <a:rPr lang="en-US" sz="2000" b="1" dirty="0"/>
                <a:t>Video Processing</a:t>
              </a:r>
            </a:p>
          </p:txBody>
        </p:sp>
        <p:pic>
          <p:nvPicPr>
            <p:cNvPr id="26" name="Graphic 22">
              <a:extLst>
                <a:ext uri="{FF2B5EF4-FFF2-40B4-BE49-F238E27FC236}">
                  <a16:creationId xmlns:a16="http://schemas.microsoft.com/office/drawing/2014/main" id="{915D640A-5D9E-E07A-5268-678A7AD11D1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7102303" y="3494442"/>
              <a:ext cx="830580" cy="548640"/>
            </a:xfrm>
            <a:prstGeom prst="rect">
              <a:avLst/>
            </a:prstGeom>
          </p:spPr>
        </p:pic>
      </p:grpSp>
      <p:pic>
        <p:nvPicPr>
          <p:cNvPr id="27" name="Graphic 24">
            <a:extLst>
              <a:ext uri="{FF2B5EF4-FFF2-40B4-BE49-F238E27FC236}">
                <a16:creationId xmlns:a16="http://schemas.microsoft.com/office/drawing/2014/main" id="{D9EB60AA-1178-E192-61C4-ABF3196BD214}"/>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449790" y="110365"/>
            <a:ext cx="548640" cy="548640"/>
          </a:xfrm>
          <a:prstGeom prst="rect">
            <a:avLst/>
          </a:prstGeom>
        </p:spPr>
      </p:pic>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5850" y="5625799"/>
            <a:ext cx="1999234" cy="1037956"/>
          </a:xfrm>
          <a:prstGeom prst="rect">
            <a:avLst/>
          </a:prstGeom>
        </p:spPr>
      </p:pic>
    </p:spTree>
    <p:extLst>
      <p:ext uri="{BB962C8B-B14F-4D97-AF65-F5344CB8AC3E}">
        <p14:creationId xmlns:p14="http://schemas.microsoft.com/office/powerpoint/2010/main" val="374331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336262" y="6193423"/>
              <a:ext cx="1590500"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(14)</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7" name="TextBox 6"/>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9" name="TextBox 8"/>
          <p:cNvSpPr txBox="1"/>
          <p:nvPr/>
        </p:nvSpPr>
        <p:spPr>
          <a:xfrm>
            <a:off x="-3607" y="16277"/>
            <a:ext cx="4722768"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rPr>
              <a:t>Data Pipeline Automation </a:t>
            </a:r>
          </a:p>
        </p:txBody>
      </p:sp>
      <p:grpSp>
        <p:nvGrpSpPr>
          <p:cNvPr id="10" name="Group 9"/>
          <p:cNvGrpSpPr/>
          <p:nvPr/>
        </p:nvGrpSpPr>
        <p:grpSpPr>
          <a:xfrm>
            <a:off x="-5598" y="578365"/>
            <a:ext cx="4496799" cy="72000"/>
            <a:chOff x="7102" y="1772030"/>
            <a:chExt cx="4496799" cy="72000"/>
          </a:xfrm>
        </p:grpSpPr>
        <p:sp>
          <p:nvSpPr>
            <p:cNvPr id="11" name="Rectangle 10"/>
            <p:cNvSpPr/>
            <p:nvPr/>
          </p:nvSpPr>
          <p:spPr>
            <a:xfrm>
              <a:off x="2343901" y="1790030"/>
              <a:ext cx="2160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2" y="1772030"/>
              <a:ext cx="2376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8103" y="518065"/>
            <a:ext cx="10775795" cy="4886560"/>
            <a:chOff x="878456" y="632365"/>
            <a:chExt cx="10775795" cy="4886560"/>
          </a:xfrm>
        </p:grpSpPr>
        <p:grpSp>
          <p:nvGrpSpPr>
            <p:cNvPr id="21" name="Group 20"/>
            <p:cNvGrpSpPr/>
            <p:nvPr/>
          </p:nvGrpSpPr>
          <p:grpSpPr>
            <a:xfrm>
              <a:off x="878456" y="1538997"/>
              <a:ext cx="5598543" cy="3073296"/>
              <a:chOff x="878456" y="1117704"/>
              <a:chExt cx="5598543" cy="3073296"/>
            </a:xfrm>
          </p:grpSpPr>
          <p:sp>
            <p:nvSpPr>
              <p:cNvPr id="14" name="Rectangle 13"/>
              <p:cNvSpPr/>
              <p:nvPr/>
            </p:nvSpPr>
            <p:spPr>
              <a:xfrm>
                <a:off x="878456" y="1117704"/>
                <a:ext cx="5598543" cy="3073296"/>
              </a:xfrm>
              <a:prstGeom prst="rect">
                <a:avLst/>
              </a:prstGeom>
              <a:solidFill>
                <a:schemeClr val="bg1"/>
              </a:solidFill>
              <a:ln>
                <a:noFill/>
              </a:ln>
              <a:effectLst>
                <a:outerShdw blurRad="139700" sx="101000" sy="101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967780" y="1562162"/>
                <a:ext cx="5215017" cy="2184380"/>
                <a:chOff x="967780" y="1410931"/>
                <a:chExt cx="5215017" cy="2184380"/>
              </a:xfrm>
            </p:grpSpPr>
            <p:sp>
              <p:nvSpPr>
                <p:cNvPr id="17" name="TextBox 16"/>
                <p:cNvSpPr txBox="1"/>
                <p:nvPr/>
              </p:nvSpPr>
              <p:spPr>
                <a:xfrm>
                  <a:off x="967780" y="1410931"/>
                  <a:ext cx="5215017" cy="400110"/>
                </a:xfrm>
                <a:prstGeom prst="rect">
                  <a:avLst/>
                </a:prstGeom>
                <a:noFill/>
              </p:spPr>
              <p:txBody>
                <a:bodyPr wrap="none" rtlCol="0">
                  <a:spAutoFit/>
                </a:bodyPr>
                <a:lstStyle/>
                <a:p>
                  <a:r>
                    <a:rPr lang="en-US" sz="2000" b="1" dirty="0"/>
                    <a:t>Data Pipeline Automation services we Perform:</a:t>
                  </a:r>
                </a:p>
              </p:txBody>
            </p:sp>
            <p:sp>
              <p:nvSpPr>
                <p:cNvPr id="18" name="TextBox 17"/>
                <p:cNvSpPr txBox="1"/>
                <p:nvPr/>
              </p:nvSpPr>
              <p:spPr>
                <a:xfrm>
                  <a:off x="983885" y="1840985"/>
                  <a:ext cx="4901806"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Design of the end-to-end data flow architecture</a:t>
                  </a:r>
                </a:p>
                <a:p>
                  <a:pPr marL="285750" indent="-285750">
                    <a:buFont typeface="Wingdings" panose="05000000000000000000" pitchFamily="2" charset="2"/>
                    <a:buChar char="§"/>
                  </a:pPr>
                  <a:r>
                    <a:rPr lang="en-US" dirty="0"/>
                    <a:t>Implementation of cloud based ETL processes</a:t>
                  </a:r>
                </a:p>
                <a:p>
                  <a:pPr marL="285750" indent="-285750">
                    <a:buFont typeface="Wingdings" panose="05000000000000000000" pitchFamily="2" charset="2"/>
                    <a:buChar char="§"/>
                  </a:pPr>
                  <a:r>
                    <a:rPr lang="en-US" dirty="0"/>
                    <a:t>Integration with existing data sources and services</a:t>
                  </a:r>
                </a:p>
                <a:p>
                  <a:pPr marL="285750" indent="-285750">
                    <a:buFont typeface="Wingdings" panose="05000000000000000000" pitchFamily="2" charset="2"/>
                    <a:buChar char="§"/>
                  </a:pPr>
                  <a:r>
                    <a:rPr lang="en-US" dirty="0"/>
                    <a:t>Design and development of the data driven applications</a:t>
                  </a:r>
                </a:p>
              </p:txBody>
            </p:sp>
          </p:grpSp>
        </p:grpSp>
        <p:grpSp>
          <p:nvGrpSpPr>
            <p:cNvPr id="22" name="Group 21"/>
            <p:cNvGrpSpPr/>
            <p:nvPr/>
          </p:nvGrpSpPr>
          <p:grpSpPr>
            <a:xfrm>
              <a:off x="6288226" y="632365"/>
              <a:ext cx="5366025" cy="4886560"/>
              <a:chOff x="6288226" y="632365"/>
              <a:chExt cx="5366025" cy="4886560"/>
            </a:xfrm>
          </p:grpSpPr>
          <p:sp>
            <p:nvSpPr>
              <p:cNvPr id="15" name="Rectangle 14"/>
              <p:cNvSpPr/>
              <p:nvPr/>
            </p:nvSpPr>
            <p:spPr>
              <a:xfrm>
                <a:off x="6288226" y="632365"/>
                <a:ext cx="5366025" cy="4886560"/>
              </a:xfrm>
              <a:prstGeom prst="rect">
                <a:avLst/>
              </a:prstGeom>
              <a:solidFill>
                <a:srgbClr val="AFB0B0"/>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4138" y="806177"/>
                <a:ext cx="4394200" cy="4538937"/>
              </a:xfrm>
              <a:prstGeom prst="rect">
                <a:avLst/>
              </a:prstGeom>
            </p:spPr>
          </p:pic>
        </p:grpSp>
      </p:grpSp>
    </p:spTree>
    <p:extLst>
      <p:ext uri="{BB962C8B-B14F-4D97-AF65-F5344CB8AC3E}">
        <p14:creationId xmlns:p14="http://schemas.microsoft.com/office/powerpoint/2010/main" val="3756303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58"/>
            <a:ext cx="12192000" cy="6857683"/>
            <a:chOff x="0" y="158"/>
            <a:chExt cx="12192000" cy="6857683"/>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6" name="TextBox 5"/>
            <p:cNvSpPr txBox="1"/>
            <p:nvPr/>
          </p:nvSpPr>
          <p:spPr>
            <a:xfrm>
              <a:off x="10394318" y="6193423"/>
              <a:ext cx="1590500"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(15)</a:t>
              </a:r>
              <a:endParaRPr lang="en-US" sz="1600" b="1" dirty="0">
                <a:solidFill>
                  <a:srgbClr val="212934"/>
                </a:solidFill>
                <a:latin typeface="Century Gothic" panose="020B0502020202020204" pitchFamily="34" charset="0"/>
              </a:endParaRPr>
            </a:p>
          </p:txBody>
        </p:sp>
        <p:grpSp>
          <p:nvGrpSpPr>
            <p:cNvPr id="7" name="Group 6"/>
            <p:cNvGrpSpPr/>
            <p:nvPr/>
          </p:nvGrpSpPr>
          <p:grpSpPr>
            <a:xfrm>
              <a:off x="5581403" y="6193423"/>
              <a:ext cx="2724644" cy="338554"/>
              <a:chOff x="6020075" y="6221650"/>
              <a:chExt cx="2724644" cy="338554"/>
            </a:xfrm>
          </p:grpSpPr>
          <p:sp>
            <p:nvSpPr>
              <p:cNvPr id="8" name="TextBox 7"/>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grpSp>
        <p:nvGrpSpPr>
          <p:cNvPr id="45" name="Group 44"/>
          <p:cNvGrpSpPr/>
          <p:nvPr/>
        </p:nvGrpSpPr>
        <p:grpSpPr>
          <a:xfrm>
            <a:off x="757908" y="793962"/>
            <a:ext cx="10676185" cy="4659680"/>
            <a:chOff x="897902" y="506578"/>
            <a:chExt cx="10676185" cy="4659680"/>
          </a:xfrm>
        </p:grpSpPr>
        <p:grpSp>
          <p:nvGrpSpPr>
            <p:cNvPr id="44" name="Group 43"/>
            <p:cNvGrpSpPr/>
            <p:nvPr/>
          </p:nvGrpSpPr>
          <p:grpSpPr>
            <a:xfrm>
              <a:off x="897902" y="514299"/>
              <a:ext cx="5224926" cy="2207028"/>
              <a:chOff x="349260" y="527362"/>
              <a:chExt cx="5224926" cy="2207028"/>
            </a:xfrm>
          </p:grpSpPr>
          <p:sp>
            <p:nvSpPr>
              <p:cNvPr id="10" name="Rectangle 9"/>
              <p:cNvSpPr/>
              <p:nvPr/>
            </p:nvSpPr>
            <p:spPr>
              <a:xfrm>
                <a:off x="349260" y="527362"/>
                <a:ext cx="5224926" cy="2202873"/>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7217" y="585778"/>
                <a:ext cx="2692401" cy="415636"/>
                <a:chOff x="770824" y="1375986"/>
                <a:chExt cx="2502131" cy="415636"/>
              </a:xfrm>
            </p:grpSpPr>
            <p:sp>
              <p:nvSpPr>
                <p:cNvPr id="15" name="Rectangle 14"/>
                <p:cNvSpPr/>
                <p:nvPr/>
              </p:nvSpPr>
              <p:spPr>
                <a:xfrm>
                  <a:off x="770824" y="1375986"/>
                  <a:ext cx="2502131" cy="415636"/>
                </a:xfrm>
                <a:prstGeom prst="rect">
                  <a:avLst/>
                </a:prstGeom>
                <a:solidFill>
                  <a:srgbClr val="1A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203405" y="1383749"/>
                  <a:ext cx="1636969" cy="400110"/>
                </a:xfrm>
                <a:prstGeom prst="rect">
                  <a:avLst/>
                </a:prstGeom>
                <a:noFill/>
              </p:spPr>
              <p:txBody>
                <a:bodyPr wrap="square" rtlCol="0">
                  <a:spAutoFit/>
                </a:bodyPr>
                <a:lstStyle/>
                <a:p>
                  <a:r>
                    <a:rPr lang="en-US" sz="2000" b="1" dirty="0">
                      <a:solidFill>
                        <a:schemeClr val="bg1"/>
                      </a:solidFill>
                    </a:rPr>
                    <a:t>Cloud Toolset</a:t>
                  </a:r>
                </a:p>
              </p:txBody>
            </p:sp>
          </p:grpSp>
          <p:sp>
            <p:nvSpPr>
              <p:cNvPr id="26" name="TextBox 25"/>
              <p:cNvSpPr txBox="1"/>
              <p:nvPr/>
            </p:nvSpPr>
            <p:spPr>
              <a:xfrm>
                <a:off x="352262" y="1133952"/>
                <a:ext cx="5110024" cy="1600438"/>
              </a:xfrm>
              <a:prstGeom prst="rect">
                <a:avLst/>
              </a:prstGeom>
              <a:noFill/>
            </p:spPr>
            <p:txBody>
              <a:bodyPr wrap="square" rtlCol="0">
                <a:spAutoFit/>
              </a:bodyPr>
              <a:lstStyle/>
              <a:p>
                <a:pPr marL="285750" indent="-285750">
                  <a:buFont typeface="Wingdings" panose="05000000000000000000" pitchFamily="2" charset="2"/>
                  <a:buChar char="§"/>
                </a:pPr>
                <a:r>
                  <a:rPr lang="en-US" sz="1600" dirty="0"/>
                  <a:t>Analytical Databases: Big Query, Redshift, Synapse</a:t>
                </a:r>
              </a:p>
              <a:p>
                <a:pPr marL="285750" indent="-285750">
                  <a:buFont typeface="Wingdings" panose="05000000000000000000" pitchFamily="2" charset="2"/>
                  <a:buChar char="§"/>
                </a:pPr>
                <a:r>
                  <a:rPr lang="en-US" sz="1600" dirty="0"/>
                  <a:t>ETL: Databricks, DataFlow, DataPrep</a:t>
                </a:r>
              </a:p>
              <a:p>
                <a:pPr marL="285750" indent="-285750">
                  <a:buFont typeface="Wingdings" panose="05000000000000000000" pitchFamily="2" charset="2"/>
                  <a:buChar char="§"/>
                </a:pPr>
                <a:r>
                  <a:rPr lang="en-US" sz="1600" dirty="0"/>
                  <a:t>Scalable Compute Engines: GKE, AKS, EC2, DataProc</a:t>
                </a:r>
              </a:p>
              <a:p>
                <a:pPr marL="285750" indent="-285750">
                  <a:buFont typeface="Wingdings" panose="05000000000000000000" pitchFamily="2" charset="2"/>
                  <a:buChar char="§"/>
                </a:pPr>
                <a:r>
                  <a:rPr lang="en-US" sz="1600" dirty="0"/>
                  <a:t>Process Orchestration: AirFlow / Composer, Bat</a:t>
                </a:r>
              </a:p>
              <a:p>
                <a:pPr marL="285750" indent="-285750">
                  <a:buFont typeface="Wingdings" panose="05000000000000000000" pitchFamily="2" charset="2"/>
                  <a:buChar char="§"/>
                </a:pPr>
                <a:r>
                  <a:rPr lang="en-US" sz="1600" dirty="0"/>
                  <a:t>Platform Deployment &amp; Scaling: terraform, custom tools</a:t>
                </a:r>
              </a:p>
              <a:p>
                <a:pPr marL="285750" indent="-285750">
                  <a:buFont typeface="Wingdings" panose="05000000000000000000" pitchFamily="2" charset="2"/>
                  <a:buChar char="§"/>
                </a:pPr>
                <a:endParaRPr lang="en-US" dirty="0"/>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2415" y="569569"/>
                <a:ext cx="602991" cy="457200"/>
              </a:xfrm>
              <a:prstGeom prst="rect">
                <a:avLst/>
              </a:prstGeom>
            </p:spPr>
          </p:pic>
        </p:grpSp>
        <p:grpSp>
          <p:nvGrpSpPr>
            <p:cNvPr id="35" name="Group 34"/>
            <p:cNvGrpSpPr/>
            <p:nvPr/>
          </p:nvGrpSpPr>
          <p:grpSpPr>
            <a:xfrm>
              <a:off x="6345382" y="506578"/>
              <a:ext cx="5228705" cy="2434359"/>
              <a:chOff x="6345382" y="506578"/>
              <a:chExt cx="5228705" cy="2434359"/>
            </a:xfrm>
          </p:grpSpPr>
          <p:sp>
            <p:nvSpPr>
              <p:cNvPr id="11" name="Rectangle 10"/>
              <p:cNvSpPr/>
              <p:nvPr/>
            </p:nvSpPr>
            <p:spPr>
              <a:xfrm>
                <a:off x="6345382" y="506578"/>
                <a:ext cx="5228705" cy="2202873"/>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402187" y="560378"/>
                <a:ext cx="2502131" cy="415636"/>
                <a:chOff x="6498293" y="1348969"/>
                <a:chExt cx="2502131" cy="415636"/>
              </a:xfrm>
            </p:grpSpPr>
            <p:sp>
              <p:nvSpPr>
                <p:cNvPr id="18" name="Rectangle 17"/>
                <p:cNvSpPr/>
                <p:nvPr/>
              </p:nvSpPr>
              <p:spPr>
                <a:xfrm>
                  <a:off x="6498293" y="1348969"/>
                  <a:ext cx="2502131" cy="415636"/>
                </a:xfrm>
                <a:prstGeom prst="rect">
                  <a:avLst/>
                </a:prstGeom>
                <a:solidFill>
                  <a:srgbClr val="1A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972522" y="1356732"/>
                  <a:ext cx="1553673" cy="400110"/>
                </a:xfrm>
                <a:prstGeom prst="rect">
                  <a:avLst/>
                </a:prstGeom>
                <a:noFill/>
              </p:spPr>
              <p:txBody>
                <a:bodyPr wrap="square" rtlCol="0">
                  <a:spAutoFit/>
                </a:bodyPr>
                <a:lstStyle/>
                <a:p>
                  <a:r>
                    <a:rPr lang="en-US" sz="2000" b="1" dirty="0">
                      <a:solidFill>
                        <a:schemeClr val="bg1"/>
                      </a:solidFill>
                    </a:rPr>
                    <a:t>Open Source</a:t>
                  </a:r>
                </a:p>
              </p:txBody>
            </p:sp>
          </p:grpSp>
          <p:sp>
            <p:nvSpPr>
              <p:cNvPr id="27" name="TextBox 26"/>
              <p:cNvSpPr txBox="1"/>
              <p:nvPr/>
            </p:nvSpPr>
            <p:spPr>
              <a:xfrm>
                <a:off x="6366972" y="1094278"/>
                <a:ext cx="4920342" cy="1846659"/>
              </a:xfrm>
              <a:prstGeom prst="rect">
                <a:avLst/>
              </a:prstGeom>
              <a:noFill/>
            </p:spPr>
            <p:txBody>
              <a:bodyPr wrap="square" rtlCol="0">
                <a:spAutoFit/>
              </a:bodyPr>
              <a:lstStyle/>
              <a:p>
                <a:pPr marL="285750" indent="-285750">
                  <a:buFont typeface="Wingdings" panose="05000000000000000000" pitchFamily="2" charset="2"/>
                  <a:buChar char="§"/>
                </a:pPr>
                <a:r>
                  <a:rPr lang="en-US" sz="1600" dirty="0"/>
                  <a:t>Support for all Hadoop distributions: Cloudera, Hortonworks, MapR</a:t>
                </a:r>
              </a:p>
              <a:p>
                <a:pPr marL="285750" indent="-285750">
                  <a:buFont typeface="Wingdings" panose="05000000000000000000" pitchFamily="2" charset="2"/>
                  <a:buChar char="§"/>
                </a:pPr>
                <a:r>
                  <a:rPr lang="en-US" sz="1600" dirty="0"/>
                  <a:t>Hadoop tools: hdfs, hive, pig, spark, flink</a:t>
                </a:r>
              </a:p>
              <a:p>
                <a:pPr marL="285750" indent="-285750">
                  <a:buFont typeface="Wingdings" panose="05000000000000000000" pitchFamily="2" charset="2"/>
                  <a:buChar char="§"/>
                </a:pPr>
                <a:r>
                  <a:rPr lang="en-US" sz="1600" dirty="0"/>
                  <a:t>No SQL Databases: Cassandra MongoDB, Hbase, Phoenix</a:t>
                </a:r>
              </a:p>
              <a:p>
                <a:pPr marL="285750" indent="-285750">
                  <a:buFont typeface="Wingdings" panose="05000000000000000000" pitchFamily="2" charset="2"/>
                  <a:buChar char="§"/>
                </a:pPr>
                <a:r>
                  <a:rPr lang="en-US" sz="1600" dirty="0"/>
                  <a:t>Process Automation: oozie, Airflow</a:t>
                </a:r>
              </a:p>
              <a:p>
                <a:pPr marL="285750" indent="-285750">
                  <a:buFont typeface="Wingdings" panose="05000000000000000000" pitchFamily="2" charset="2"/>
                  <a:buChar char="§"/>
                </a:pPr>
                <a:endParaRPr lang="en-US" dirty="0"/>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7883" y="558457"/>
                <a:ext cx="430190" cy="457200"/>
              </a:xfrm>
              <a:prstGeom prst="rect">
                <a:avLst/>
              </a:prstGeom>
            </p:spPr>
          </p:pic>
        </p:grpSp>
        <p:grpSp>
          <p:nvGrpSpPr>
            <p:cNvPr id="43" name="Group 42"/>
            <p:cNvGrpSpPr/>
            <p:nvPr/>
          </p:nvGrpSpPr>
          <p:grpSpPr>
            <a:xfrm>
              <a:off x="905119" y="2963385"/>
              <a:ext cx="5224926" cy="2202873"/>
              <a:chOff x="356477" y="2976448"/>
              <a:chExt cx="5224926" cy="2202873"/>
            </a:xfrm>
          </p:grpSpPr>
          <p:sp>
            <p:nvSpPr>
              <p:cNvPr id="12" name="Rectangle 11"/>
              <p:cNvSpPr/>
              <p:nvPr/>
            </p:nvSpPr>
            <p:spPr>
              <a:xfrm>
                <a:off x="356477" y="2976448"/>
                <a:ext cx="5224926" cy="2202873"/>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417602" y="3031981"/>
                <a:ext cx="2692401" cy="415636"/>
                <a:chOff x="770824" y="4049799"/>
                <a:chExt cx="2502131" cy="415636"/>
              </a:xfrm>
            </p:grpSpPr>
            <p:sp>
              <p:nvSpPr>
                <p:cNvPr id="21" name="Rectangle 20"/>
                <p:cNvSpPr/>
                <p:nvPr/>
              </p:nvSpPr>
              <p:spPr>
                <a:xfrm>
                  <a:off x="770824" y="4049799"/>
                  <a:ext cx="2502131" cy="415636"/>
                </a:xfrm>
                <a:prstGeom prst="rect">
                  <a:avLst/>
                </a:prstGeom>
                <a:solidFill>
                  <a:srgbClr val="1A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1554" y="4057562"/>
                  <a:ext cx="2160671" cy="400110"/>
                </a:xfrm>
                <a:prstGeom prst="rect">
                  <a:avLst/>
                </a:prstGeom>
                <a:noFill/>
              </p:spPr>
              <p:txBody>
                <a:bodyPr wrap="square" rtlCol="0">
                  <a:spAutoFit/>
                </a:bodyPr>
                <a:lstStyle/>
                <a:p>
                  <a:r>
                    <a:rPr lang="en-US" sz="2000" b="1" dirty="0">
                      <a:solidFill>
                        <a:schemeClr val="bg1"/>
                      </a:solidFill>
                    </a:rPr>
                    <a:t>Visualisation Tools</a:t>
                  </a:r>
                </a:p>
              </p:txBody>
            </p:sp>
          </p:grpSp>
          <p:sp>
            <p:nvSpPr>
              <p:cNvPr id="28" name="TextBox 27"/>
              <p:cNvSpPr txBox="1"/>
              <p:nvPr/>
            </p:nvSpPr>
            <p:spPr>
              <a:xfrm>
                <a:off x="364711" y="3566340"/>
                <a:ext cx="3523546" cy="1354217"/>
              </a:xfrm>
              <a:prstGeom prst="rect">
                <a:avLst/>
              </a:prstGeom>
              <a:noFill/>
            </p:spPr>
            <p:txBody>
              <a:bodyPr wrap="square" rtlCol="0">
                <a:spAutoFit/>
              </a:bodyPr>
              <a:lstStyle/>
              <a:p>
                <a:pPr marL="285750" indent="-285750">
                  <a:buFont typeface="Wingdings" panose="05000000000000000000" pitchFamily="2" charset="2"/>
                  <a:buChar char="§"/>
                </a:pPr>
                <a:r>
                  <a:rPr lang="en-US" sz="1600" dirty="0"/>
                  <a:t>Power BI</a:t>
                </a:r>
              </a:p>
              <a:p>
                <a:pPr marL="285750" indent="-285750">
                  <a:buFont typeface="Wingdings" panose="05000000000000000000" pitchFamily="2" charset="2"/>
                  <a:buChar char="§"/>
                </a:pPr>
                <a:r>
                  <a:rPr lang="en-US" sz="1600" dirty="0"/>
                  <a:t>Tableau</a:t>
                </a:r>
              </a:p>
              <a:p>
                <a:pPr marL="285750" indent="-285750">
                  <a:buFont typeface="Wingdings" panose="05000000000000000000" pitchFamily="2" charset="2"/>
                  <a:buChar char="§"/>
                </a:pPr>
                <a:r>
                  <a:rPr lang="en-US" sz="1600" dirty="0"/>
                  <a:t>Data Studio</a:t>
                </a:r>
              </a:p>
              <a:p>
                <a:pPr marL="285750" indent="-285750">
                  <a:buFont typeface="Wingdings" panose="05000000000000000000" pitchFamily="2" charset="2"/>
                  <a:buChar char="§"/>
                </a:pPr>
                <a:r>
                  <a:rPr lang="en-US" sz="1600" dirty="0"/>
                  <a:t>D3.js</a:t>
                </a:r>
              </a:p>
              <a:p>
                <a:pPr marL="285750" indent="-285750">
                  <a:buFont typeface="Wingdings" panose="05000000000000000000" pitchFamily="2" charset="2"/>
                  <a:buChar char="§"/>
                </a:pPr>
                <a:endParaRPr lang="en-US" dirty="0"/>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64556" y="3031259"/>
                <a:ext cx="603055" cy="457200"/>
              </a:xfrm>
              <a:prstGeom prst="rect">
                <a:avLst/>
              </a:prstGeom>
            </p:spPr>
          </p:pic>
        </p:grpSp>
        <p:grpSp>
          <p:nvGrpSpPr>
            <p:cNvPr id="36" name="Group 35"/>
            <p:cNvGrpSpPr/>
            <p:nvPr/>
          </p:nvGrpSpPr>
          <p:grpSpPr>
            <a:xfrm>
              <a:off x="6345382" y="2955664"/>
              <a:ext cx="5228705" cy="2209755"/>
              <a:chOff x="6345382" y="3177733"/>
              <a:chExt cx="5228705" cy="2209755"/>
            </a:xfrm>
          </p:grpSpPr>
          <p:sp>
            <p:nvSpPr>
              <p:cNvPr id="13" name="Rectangle 12"/>
              <p:cNvSpPr/>
              <p:nvPr/>
            </p:nvSpPr>
            <p:spPr>
              <a:xfrm>
                <a:off x="6345382" y="3177733"/>
                <a:ext cx="5228705" cy="2202873"/>
              </a:xfrm>
              <a:prstGeom prst="rect">
                <a:avLst/>
              </a:prstGeom>
              <a:solidFill>
                <a:srgbClr val="CBE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6408537" y="3241855"/>
                <a:ext cx="2502131" cy="415636"/>
                <a:chOff x="6498293" y="3993154"/>
                <a:chExt cx="2502131" cy="415636"/>
              </a:xfrm>
            </p:grpSpPr>
            <p:sp>
              <p:nvSpPr>
                <p:cNvPr id="24" name="Rectangle 23"/>
                <p:cNvSpPr/>
                <p:nvPr/>
              </p:nvSpPr>
              <p:spPr>
                <a:xfrm>
                  <a:off x="6498293" y="3993154"/>
                  <a:ext cx="2502131" cy="415636"/>
                </a:xfrm>
                <a:prstGeom prst="rect">
                  <a:avLst/>
                </a:prstGeom>
                <a:solidFill>
                  <a:srgbClr val="1A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648233" y="4000917"/>
                  <a:ext cx="2202251" cy="400110"/>
                </a:xfrm>
                <a:prstGeom prst="rect">
                  <a:avLst/>
                </a:prstGeom>
                <a:noFill/>
              </p:spPr>
              <p:txBody>
                <a:bodyPr wrap="square" rtlCol="0">
                  <a:spAutoFit/>
                </a:bodyPr>
                <a:lstStyle/>
                <a:p>
                  <a:r>
                    <a:rPr lang="en-US" sz="2000" b="1" dirty="0">
                      <a:solidFill>
                        <a:schemeClr val="bg1"/>
                      </a:solidFill>
                    </a:rPr>
                    <a:t>Programming Skills</a:t>
                  </a:r>
                </a:p>
              </p:txBody>
            </p:sp>
          </p:grpSp>
          <p:sp>
            <p:nvSpPr>
              <p:cNvPr id="29" name="TextBox 28"/>
              <p:cNvSpPr txBox="1"/>
              <p:nvPr/>
            </p:nvSpPr>
            <p:spPr>
              <a:xfrm>
                <a:off x="6375285" y="3787050"/>
                <a:ext cx="4695568" cy="1600438"/>
              </a:xfrm>
              <a:prstGeom prst="rect">
                <a:avLst/>
              </a:prstGeom>
              <a:noFill/>
            </p:spPr>
            <p:txBody>
              <a:bodyPr wrap="square" rtlCol="0">
                <a:spAutoFit/>
              </a:bodyPr>
              <a:lstStyle/>
              <a:p>
                <a:pPr marL="285750" indent="-285750">
                  <a:buFont typeface="Wingdings" panose="05000000000000000000" pitchFamily="2" charset="2"/>
                  <a:buChar char="§"/>
                </a:pPr>
                <a:r>
                  <a:rPr lang="en-US" sz="1600" dirty="0"/>
                  <a:t>Python: numpy, pandas, matplotlib, scikit-learn, scipy, spark, </a:t>
                </a:r>
              </a:p>
              <a:p>
                <a:pPr marL="285750" indent="-285750">
                  <a:buFont typeface="Wingdings" panose="05000000000000000000" pitchFamily="2" charset="2"/>
                  <a:buChar char="§"/>
                </a:pPr>
                <a:r>
                  <a:rPr lang="en-US" sz="1600" dirty="0"/>
                  <a:t>pyspark &amp; more</a:t>
                </a:r>
              </a:p>
              <a:p>
                <a:pPr marL="285750" indent="-285750">
                  <a:buFont typeface="Wingdings" panose="05000000000000000000" pitchFamily="2" charset="2"/>
                  <a:buChar char="§"/>
                </a:pPr>
                <a:r>
                  <a:rPr lang="en-US" sz="1600" dirty="0"/>
                  <a:t>Scala, Java</a:t>
                </a:r>
              </a:p>
              <a:p>
                <a:pPr marL="285750" indent="-285750">
                  <a:buFont typeface="Wingdings" panose="05000000000000000000" pitchFamily="2" charset="2"/>
                  <a:buChar char="§"/>
                </a:pPr>
                <a:r>
                  <a:rPr lang="en-US" sz="1600" dirty="0"/>
                  <a:t>SQL, T-SQL, H-SQL, PL/SQL</a:t>
                </a:r>
              </a:p>
              <a:p>
                <a:pPr marL="285750" indent="-285750">
                  <a:buFont typeface="Wingdings" panose="05000000000000000000" pitchFamily="2" charset="2"/>
                  <a:buChar char="§"/>
                </a:pPr>
                <a:endParaRPr lang="en-US" dirty="0"/>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8137" y="3252472"/>
                <a:ext cx="398631" cy="411480"/>
              </a:xfrm>
              <a:prstGeom prst="rect">
                <a:avLst/>
              </a:prstGeom>
            </p:spPr>
          </p:pic>
        </p:grpSp>
      </p:grpSp>
      <p:sp>
        <p:nvSpPr>
          <p:cNvPr id="46" name="TextBox 45"/>
          <p:cNvSpPr txBox="1"/>
          <p:nvPr/>
        </p:nvSpPr>
        <p:spPr>
          <a:xfrm>
            <a:off x="-3607" y="16277"/>
            <a:ext cx="4722768"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rPr>
              <a:t>Data Pipeline Automation </a:t>
            </a:r>
          </a:p>
        </p:txBody>
      </p:sp>
      <p:grpSp>
        <p:nvGrpSpPr>
          <p:cNvPr id="47" name="Group 46"/>
          <p:cNvGrpSpPr/>
          <p:nvPr/>
        </p:nvGrpSpPr>
        <p:grpSpPr>
          <a:xfrm>
            <a:off x="-5598" y="578365"/>
            <a:ext cx="4496799" cy="72000"/>
            <a:chOff x="7102" y="1772030"/>
            <a:chExt cx="4496799" cy="72000"/>
          </a:xfrm>
        </p:grpSpPr>
        <p:sp>
          <p:nvSpPr>
            <p:cNvPr id="48" name="Rectangle 47"/>
            <p:cNvSpPr/>
            <p:nvPr/>
          </p:nvSpPr>
          <p:spPr>
            <a:xfrm>
              <a:off x="2343901" y="1790030"/>
              <a:ext cx="2160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102" y="1772030"/>
              <a:ext cx="2376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722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(6)</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11" name="TextBox 10"/>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pic>
        <p:nvPicPr>
          <p:cNvPr id="21" name="Picture 20"/>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47433" y="610309"/>
            <a:ext cx="10525368" cy="5198482"/>
          </a:xfrm>
          <a:prstGeom prst="rect">
            <a:avLst/>
          </a:prstGeom>
        </p:spPr>
      </p:pic>
      <p:sp>
        <p:nvSpPr>
          <p:cNvPr id="9" name="TextBox 8"/>
          <p:cNvSpPr txBox="1"/>
          <p:nvPr/>
        </p:nvSpPr>
        <p:spPr>
          <a:xfrm>
            <a:off x="9093" y="16277"/>
            <a:ext cx="1550424" cy="523220"/>
          </a:xfrm>
          <a:prstGeom prst="rect">
            <a:avLst/>
          </a:prstGeom>
          <a:noFill/>
        </p:spPr>
        <p:txBody>
          <a:bodyPr wrap="none" rtlCol="0">
            <a:spAutoFit/>
          </a:bodyPr>
          <a:lstStyle/>
          <a:p>
            <a:r>
              <a:rPr lang="en-CA" sz="2800" b="1" cap="all" dirty="0">
                <a:solidFill>
                  <a:srgbClr val="E84324"/>
                </a:solidFill>
                <a:latin typeface="Century Gothic" panose="020B0502020202020204" pitchFamily="34" charset="0"/>
              </a:rPr>
              <a:t>IT SKILLS</a:t>
            </a:r>
            <a:endParaRPr lang="en-IN" sz="2800" b="1" dirty="0">
              <a:solidFill>
                <a:srgbClr val="E84324"/>
              </a:solidFill>
              <a:latin typeface="Century Gothic" panose="020B0502020202020204" pitchFamily="34" charset="0"/>
            </a:endParaRPr>
          </a:p>
        </p:txBody>
      </p:sp>
      <p:grpSp>
        <p:nvGrpSpPr>
          <p:cNvPr id="10" name="Group 9"/>
          <p:cNvGrpSpPr/>
          <p:nvPr/>
        </p:nvGrpSpPr>
        <p:grpSpPr>
          <a:xfrm>
            <a:off x="-5598" y="578365"/>
            <a:ext cx="3853499" cy="72000"/>
            <a:chOff x="7102" y="1772030"/>
            <a:chExt cx="3853499" cy="72000"/>
          </a:xfrm>
        </p:grpSpPr>
        <p:sp>
          <p:nvSpPr>
            <p:cNvPr id="13" name="Rectangle 12"/>
            <p:cNvSpPr/>
            <p:nvPr/>
          </p:nvSpPr>
          <p:spPr>
            <a:xfrm>
              <a:off x="1340601" y="1790030"/>
              <a:ext cx="2520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2" y="1772030"/>
              <a:ext cx="1440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462067" y="107942"/>
            <a:ext cx="2518703" cy="369332"/>
          </a:xfrm>
          <a:prstGeom prst="rect">
            <a:avLst/>
          </a:prstGeom>
          <a:noFill/>
        </p:spPr>
        <p:txBody>
          <a:bodyPr wrap="none" rtlCol="0">
            <a:spAutoFit/>
          </a:bodyPr>
          <a:lstStyle/>
          <a:p>
            <a:r>
              <a:rPr lang="en-CA" b="1" cap="all" dirty="0">
                <a:solidFill>
                  <a:schemeClr val="bg2">
                    <a:lumMod val="50000"/>
                  </a:schemeClr>
                </a:solidFill>
                <a:latin typeface="Calibri" panose="020F0502020204030204" pitchFamily="34" charset="0"/>
              </a:rPr>
              <a:t>TOP IN THE IT INDUSTRY</a:t>
            </a:r>
            <a:endParaRPr lang="en-US" dirty="0">
              <a:solidFill>
                <a:schemeClr val="bg2">
                  <a:lumMod val="50000"/>
                </a:schemeClr>
              </a:solidFill>
            </a:endParaRPr>
          </a:p>
        </p:txBody>
      </p:sp>
      <p:pic>
        <p:nvPicPr>
          <p:cNvPr id="16" name="Picture 15" descr="C:\Users\Admin\Desktop\AltenCalSoft-Bharath\02042019\nicheskills.png"/>
          <p:cNvPicPr>
            <a:picLocks noChangeAspect="1" noChangeArrowheads="1"/>
          </p:cNvPicPr>
          <p:nvPr/>
        </p:nvPicPr>
        <p:blipFill>
          <a:blip r:embed="rId7" cstate="screen"/>
          <a:srcRect/>
          <a:stretch>
            <a:fillRect/>
          </a:stretch>
        </p:blipFill>
        <p:spPr bwMode="auto">
          <a:xfrm>
            <a:off x="4598104" y="702706"/>
            <a:ext cx="7093136" cy="4879707"/>
          </a:xfrm>
          <a:prstGeom prst="rect">
            <a:avLst/>
          </a:prstGeom>
          <a:noFill/>
        </p:spPr>
      </p:pic>
      <p:sp>
        <p:nvSpPr>
          <p:cNvPr id="17" name="TextBox 16"/>
          <p:cNvSpPr txBox="1"/>
          <p:nvPr/>
        </p:nvSpPr>
        <p:spPr>
          <a:xfrm>
            <a:off x="3125157" y="1283820"/>
            <a:ext cx="1470148" cy="646331"/>
          </a:xfrm>
          <a:prstGeom prst="rect">
            <a:avLst/>
          </a:prstGeom>
          <a:noFill/>
        </p:spPr>
        <p:txBody>
          <a:bodyPr wrap="square" rtlCol="0">
            <a:spAutoFit/>
          </a:bodyPr>
          <a:lstStyle/>
          <a:p>
            <a:pPr lvl="0" algn="r"/>
            <a:r>
              <a:rPr lang="en-US" sz="1200" b="1" dirty="0">
                <a:solidFill>
                  <a:schemeClr val="tx1">
                    <a:lumMod val="85000"/>
                    <a:lumOff val="15000"/>
                  </a:schemeClr>
                </a:solidFill>
                <a:latin typeface="Myriad Pro" pitchFamily="34" charset="0"/>
              </a:rPr>
              <a:t>Database Developer</a:t>
            </a:r>
          </a:p>
          <a:p>
            <a:pPr lvl="0" algn="r"/>
            <a:r>
              <a:rPr lang="en-US" sz="1200" b="1" dirty="0" err="1">
                <a:solidFill>
                  <a:schemeClr val="tx1">
                    <a:lumMod val="85000"/>
                    <a:lumOff val="15000"/>
                  </a:schemeClr>
                </a:solidFill>
                <a:latin typeface="Myriad Pro" pitchFamily="34" charset="0"/>
              </a:rPr>
              <a:t>Hadoop</a:t>
            </a:r>
            <a:r>
              <a:rPr lang="en-US" sz="1200" b="1" dirty="0">
                <a:solidFill>
                  <a:schemeClr val="tx1">
                    <a:lumMod val="85000"/>
                    <a:lumOff val="15000"/>
                  </a:schemeClr>
                </a:solidFill>
                <a:latin typeface="Myriad Pro" pitchFamily="34" charset="0"/>
              </a:rPr>
              <a:t> | EPL</a:t>
            </a:r>
          </a:p>
        </p:txBody>
      </p:sp>
      <p:sp>
        <p:nvSpPr>
          <p:cNvPr id="18" name="TextBox 17"/>
          <p:cNvSpPr txBox="1"/>
          <p:nvPr/>
        </p:nvSpPr>
        <p:spPr>
          <a:xfrm>
            <a:off x="3992685" y="3610550"/>
            <a:ext cx="1641996" cy="1200329"/>
          </a:xfrm>
          <a:prstGeom prst="rect">
            <a:avLst/>
          </a:prstGeom>
          <a:noFill/>
        </p:spPr>
        <p:txBody>
          <a:bodyPr wrap="square" rtlCol="0">
            <a:spAutoFit/>
          </a:bodyPr>
          <a:lstStyle/>
          <a:p>
            <a:pPr lvl="0" algn="r"/>
            <a:r>
              <a:rPr lang="en-US" sz="1200" b="1" dirty="0">
                <a:solidFill>
                  <a:schemeClr val="tx1">
                    <a:lumMod val="85000"/>
                    <a:lumOff val="15000"/>
                  </a:schemeClr>
                </a:solidFill>
                <a:latin typeface="Myriad Pro" pitchFamily="34" charset="0"/>
              </a:rPr>
              <a:t>AWS | Cloud Architect</a:t>
            </a:r>
          </a:p>
          <a:p>
            <a:pPr lvl="0" algn="r"/>
            <a:r>
              <a:rPr lang="en-US" sz="1200" b="1" dirty="0">
                <a:solidFill>
                  <a:schemeClr val="tx1">
                    <a:lumMod val="85000"/>
                    <a:lumOff val="15000"/>
                  </a:schemeClr>
                </a:solidFill>
                <a:latin typeface="Myriad Pro" pitchFamily="34" charset="0"/>
              </a:rPr>
              <a:t>Cloud System Engineer</a:t>
            </a:r>
          </a:p>
          <a:p>
            <a:pPr lvl="0" algn="r"/>
            <a:r>
              <a:rPr lang="en-US" sz="1200" b="1" dirty="0">
                <a:solidFill>
                  <a:schemeClr val="tx1">
                    <a:lumMod val="85000"/>
                    <a:lumOff val="15000"/>
                  </a:schemeClr>
                </a:solidFill>
                <a:latin typeface="Myriad Pro" pitchFamily="34" charset="0"/>
              </a:rPr>
              <a:t>Distributed Computing</a:t>
            </a:r>
          </a:p>
        </p:txBody>
      </p:sp>
      <p:sp>
        <p:nvSpPr>
          <p:cNvPr id="19" name="TextBox 18"/>
          <p:cNvSpPr txBox="1"/>
          <p:nvPr/>
        </p:nvSpPr>
        <p:spPr>
          <a:xfrm>
            <a:off x="8000990" y="205870"/>
            <a:ext cx="3438162" cy="461665"/>
          </a:xfrm>
          <a:prstGeom prst="rect">
            <a:avLst/>
          </a:prstGeom>
          <a:noFill/>
        </p:spPr>
        <p:txBody>
          <a:bodyPr wrap="square" rtlCol="0">
            <a:spAutoFit/>
          </a:bodyPr>
          <a:lstStyle/>
          <a:p>
            <a:pPr lvl="0"/>
            <a:r>
              <a:rPr lang="en-US" sz="1200" b="1" dirty="0">
                <a:solidFill>
                  <a:schemeClr val="tx1">
                    <a:lumMod val="85000"/>
                    <a:lumOff val="15000"/>
                  </a:schemeClr>
                </a:solidFill>
                <a:latin typeface="Myriad Pro" pitchFamily="34" charset="0"/>
              </a:rPr>
              <a:t>Web Architecture &amp;</a:t>
            </a:r>
          </a:p>
          <a:p>
            <a:pPr lvl="0"/>
            <a:r>
              <a:rPr lang="en-US" sz="1200" b="1" dirty="0">
                <a:solidFill>
                  <a:schemeClr val="tx1">
                    <a:lumMod val="85000"/>
                    <a:lumOff val="15000"/>
                  </a:schemeClr>
                </a:solidFill>
                <a:latin typeface="Myriad Pro" pitchFamily="34" charset="0"/>
              </a:rPr>
              <a:t>Development Framework UI Design | UX Design</a:t>
            </a:r>
          </a:p>
        </p:txBody>
      </p:sp>
      <p:sp>
        <p:nvSpPr>
          <p:cNvPr id="20" name="TextBox 19"/>
          <p:cNvSpPr txBox="1"/>
          <p:nvPr/>
        </p:nvSpPr>
        <p:spPr>
          <a:xfrm>
            <a:off x="4196424" y="2340509"/>
            <a:ext cx="2292314" cy="646331"/>
          </a:xfrm>
          <a:prstGeom prst="rect">
            <a:avLst/>
          </a:prstGeom>
          <a:noFill/>
        </p:spPr>
        <p:txBody>
          <a:bodyPr wrap="square" rtlCol="0">
            <a:spAutoFit/>
          </a:bodyPr>
          <a:lstStyle/>
          <a:p>
            <a:pPr lvl="0" algn="r"/>
            <a:r>
              <a:rPr lang="en-US" sz="1200" b="1" dirty="0">
                <a:solidFill>
                  <a:schemeClr val="tx1">
                    <a:lumMod val="85000"/>
                    <a:lumOff val="15000"/>
                  </a:schemeClr>
                </a:solidFill>
                <a:latin typeface="Myriad Pro" pitchFamily="34" charset="0"/>
              </a:rPr>
              <a:t>Data Visualization |</a:t>
            </a:r>
          </a:p>
          <a:p>
            <a:pPr lvl="0" algn="r"/>
            <a:r>
              <a:rPr lang="en-US" sz="1200" b="1" dirty="0">
                <a:solidFill>
                  <a:schemeClr val="tx1">
                    <a:lumMod val="85000"/>
                    <a:lumOff val="15000"/>
                  </a:schemeClr>
                </a:solidFill>
                <a:latin typeface="Myriad Pro" pitchFamily="34" charset="0"/>
              </a:rPr>
              <a:t> Data Scientist | Data Engineering</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572" y="1804013"/>
            <a:ext cx="3007958" cy="3742783"/>
          </a:xfrm>
          <a:prstGeom prst="rect">
            <a:avLst/>
          </a:prstGeom>
        </p:spPr>
      </p:pic>
    </p:spTree>
    <p:extLst>
      <p:ext uri="{BB962C8B-B14F-4D97-AF65-F5344CB8AC3E}">
        <p14:creationId xmlns:p14="http://schemas.microsoft.com/office/powerpoint/2010/main" val="411399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781" y="-19252"/>
            <a:ext cx="6613936" cy="6858001"/>
          </a:xfrm>
          <a:prstGeom prst="rect">
            <a:avLst/>
          </a:prstGeom>
        </p:spPr>
      </p:pic>
      <p:sp>
        <p:nvSpPr>
          <p:cNvPr id="9" name="Rectangle 8"/>
          <p:cNvSpPr/>
          <p:nvPr/>
        </p:nvSpPr>
        <p:spPr>
          <a:xfrm>
            <a:off x="-3241" y="-19252"/>
            <a:ext cx="5973735" cy="687725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8"/>
          <p:cNvSpPr txBox="1">
            <a:spLocks/>
          </p:cNvSpPr>
          <p:nvPr/>
        </p:nvSpPr>
        <p:spPr>
          <a:xfrm>
            <a:off x="393617" y="896177"/>
            <a:ext cx="4206091" cy="19578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1800"/>
              </a:spcBef>
              <a:spcAft>
                <a:spcPts val="1200"/>
              </a:spcAft>
            </a:pPr>
            <a:r>
              <a:rPr lang="en-IN" sz="1600" b="1" dirty="0">
                <a:solidFill>
                  <a:schemeClr val="bg1"/>
                </a:solidFill>
                <a:latin typeface="Century Gothic" panose="020B0502020202020204" pitchFamily="34" charset="0"/>
                <a:cs typeface="Times New Roman" panose="02020603050405020304" pitchFamily="18" charset="0"/>
              </a:rPr>
              <a:t>Point of Contact : Mr. Naveen Kumar</a:t>
            </a:r>
            <a:r>
              <a:rPr lang="en-IN" sz="1600" dirty="0">
                <a:solidFill>
                  <a:schemeClr val="bg1"/>
                </a:solidFill>
                <a:latin typeface="Century Gothic" panose="020B0502020202020204" pitchFamily="34" charset="0"/>
                <a:cs typeface="Times New Roman" panose="02020603050405020304" pitchFamily="18" charset="0"/>
              </a:rPr>
              <a:t/>
            </a:r>
            <a:br>
              <a:rPr lang="en-IN" sz="1600" dirty="0">
                <a:solidFill>
                  <a:schemeClr val="bg1"/>
                </a:solidFill>
                <a:latin typeface="Century Gothic" panose="020B0502020202020204" pitchFamily="34" charset="0"/>
                <a:cs typeface="Times New Roman" panose="02020603050405020304" pitchFamily="18" charset="0"/>
              </a:rPr>
            </a:br>
            <a:r>
              <a:rPr lang="en-IN" sz="1600" b="1" dirty="0">
                <a:solidFill>
                  <a:schemeClr val="bg1"/>
                </a:solidFill>
                <a:latin typeface="Century Gothic" panose="020B0502020202020204" pitchFamily="34" charset="0"/>
                <a:cs typeface="Times New Roman" panose="02020603050405020304" pitchFamily="18" charset="0"/>
              </a:rPr>
              <a:t>Phone : </a:t>
            </a:r>
            <a:r>
              <a:rPr lang="en-IN" sz="1600" dirty="0">
                <a:solidFill>
                  <a:schemeClr val="bg1"/>
                </a:solidFill>
                <a:latin typeface="Century Gothic" panose="020B0502020202020204" pitchFamily="34" charset="0"/>
                <a:cs typeface="Times New Roman" panose="02020603050405020304" pitchFamily="18" charset="0"/>
              </a:rPr>
              <a:t>(215)709-0250, Ext 8007                 </a:t>
            </a:r>
            <a:r>
              <a:rPr lang="en-IN" sz="1600" b="1" dirty="0">
                <a:solidFill>
                  <a:schemeClr val="bg1"/>
                </a:solidFill>
                <a:latin typeface="Century Gothic" panose="020B0502020202020204" pitchFamily="34" charset="0"/>
                <a:cs typeface="Times New Roman" panose="02020603050405020304" pitchFamily="18" charset="0"/>
              </a:rPr>
              <a:t>Email : Naveen@iserveworld.com</a:t>
            </a:r>
          </a:p>
        </p:txBody>
      </p:sp>
      <p:sp>
        <p:nvSpPr>
          <p:cNvPr id="7" name="TextBox 6"/>
          <p:cNvSpPr txBox="1"/>
          <p:nvPr/>
        </p:nvSpPr>
        <p:spPr>
          <a:xfrm>
            <a:off x="386239" y="2620075"/>
            <a:ext cx="2475358" cy="369332"/>
          </a:xfrm>
          <a:prstGeom prst="rect">
            <a:avLst/>
          </a:prstGeom>
          <a:noFill/>
        </p:spPr>
        <p:txBody>
          <a:bodyPr wrap="none" rtlCol="0">
            <a:spAutoFit/>
          </a:bodyPr>
          <a:lstStyle/>
          <a:p>
            <a:r>
              <a:rPr lang="en-GB" b="1" dirty="0">
                <a:solidFill>
                  <a:schemeClr val="bg1"/>
                </a:solidFill>
                <a:latin typeface="Century Gothic" panose="020B0502020202020204" pitchFamily="34" charset="0"/>
              </a:rPr>
              <a:t>GLOBAL LOCATIONS</a:t>
            </a:r>
            <a:endParaRPr lang="en-IN" b="1" dirty="0">
              <a:solidFill>
                <a:schemeClr val="bg1"/>
              </a:solidFill>
              <a:latin typeface="Century Gothic" panose="020B0502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472398274"/>
              </p:ext>
            </p:extLst>
          </p:nvPr>
        </p:nvGraphicFramePr>
        <p:xfrm>
          <a:off x="491061" y="3100440"/>
          <a:ext cx="4995339" cy="3370825"/>
        </p:xfrm>
        <a:graphic>
          <a:graphicData uri="http://schemas.openxmlformats.org/drawingml/2006/table">
            <a:tbl>
              <a:tblPr/>
              <a:tblGrid>
                <a:gridCol w="2446103">
                  <a:extLst>
                    <a:ext uri="{9D8B030D-6E8A-4147-A177-3AD203B41FA5}">
                      <a16:colId xmlns:a16="http://schemas.microsoft.com/office/drawing/2014/main" val="20000"/>
                    </a:ext>
                  </a:extLst>
                </a:gridCol>
                <a:gridCol w="2549236">
                  <a:extLst>
                    <a:ext uri="{9D8B030D-6E8A-4147-A177-3AD203B41FA5}">
                      <a16:colId xmlns:a16="http://schemas.microsoft.com/office/drawing/2014/main" val="20001"/>
                    </a:ext>
                  </a:extLst>
                </a:gridCol>
              </a:tblGrid>
              <a:tr h="323289">
                <a:tc>
                  <a:txBody>
                    <a:bodyPr/>
                    <a:lstStyle/>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USA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India</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37108">
                <a:tc rowSpan="3">
                  <a:txBody>
                    <a:bodyPr/>
                    <a:lstStyle/>
                    <a:p>
                      <a:pPr marL="0" marR="0" algn="l">
                        <a:lnSpc>
                          <a:spcPct val="150000"/>
                        </a:lnSpc>
                        <a:spcBef>
                          <a:spcPts val="0"/>
                        </a:spcBef>
                        <a:spcAft>
                          <a:spcPts val="0"/>
                        </a:spcAft>
                      </a:pPr>
                      <a:endParaRPr lang="en-US" sz="1050" kern="1200" dirty="0">
                        <a:solidFill>
                          <a:schemeClr val="bg1"/>
                        </a:solidFill>
                        <a:latin typeface="Century Gothic" panose="020B0502020202020204" pitchFamily="34" charset="0"/>
                        <a:ea typeface="+mj-ea"/>
                        <a:cs typeface="Times New Roman" panose="02020603050405020304" pitchFamily="18" charset="0"/>
                      </a:endParaRPr>
                    </a:p>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175 Strafford Avenue, Suite one # 907, Wayne, PA 19087</a:t>
                      </a:r>
                    </a:p>
                    <a:p>
                      <a:pPr marL="0" marR="0" algn="l">
                        <a:lnSpc>
                          <a:spcPct val="150000"/>
                        </a:lnSpc>
                        <a:spcBef>
                          <a:spcPts val="0"/>
                        </a:spcBef>
                        <a:spcAft>
                          <a:spcPts val="0"/>
                        </a:spcAft>
                      </a:pPr>
                      <a:endParaRPr lang="en-US" sz="1050" kern="1200" dirty="0">
                        <a:solidFill>
                          <a:schemeClr val="bg1"/>
                        </a:solidFill>
                        <a:latin typeface="Century Gothic" panose="020B0502020202020204" pitchFamily="34" charset="0"/>
                        <a:ea typeface="+mj-ea"/>
                        <a:cs typeface="Times New Roman" panose="02020603050405020304" pitchFamily="18" charset="0"/>
                      </a:endParaRPr>
                    </a:p>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Other  USA office locations.</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Westlake Village, CA</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Mechanicsville, VA</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Raleigh, NC</a:t>
                      </a:r>
                    </a:p>
                    <a:p>
                      <a:pPr marL="285750" marR="0" indent="-285750" algn="l">
                        <a:lnSpc>
                          <a:spcPct val="150000"/>
                        </a:lnSpc>
                        <a:spcBef>
                          <a:spcPts val="0"/>
                        </a:spcBef>
                        <a:spcAft>
                          <a:spcPts val="0"/>
                        </a:spcAft>
                        <a:buFont typeface="Arial" panose="020B0604020202020204" pitchFamily="34" charset="0"/>
                        <a:buChar char="•"/>
                      </a:pPr>
                      <a:r>
                        <a:rPr lang="en-US" sz="1050" kern="1200" dirty="0" err="1">
                          <a:solidFill>
                            <a:schemeClr val="bg1"/>
                          </a:solidFill>
                          <a:latin typeface="Century Gothic" panose="020B0502020202020204" pitchFamily="34" charset="0"/>
                          <a:ea typeface="+mj-ea"/>
                          <a:cs typeface="Times New Roman" panose="02020603050405020304" pitchFamily="18" charset="0"/>
                        </a:rPr>
                        <a:t>Laketowne</a:t>
                      </a:r>
                      <a:r>
                        <a:rPr lang="en-US" sz="1050" kern="1200" dirty="0">
                          <a:solidFill>
                            <a:schemeClr val="bg1"/>
                          </a:solidFill>
                          <a:latin typeface="Century Gothic" panose="020B0502020202020204" pitchFamily="34" charset="0"/>
                          <a:ea typeface="+mj-ea"/>
                          <a:cs typeface="Times New Roman" panose="02020603050405020304" pitchFamily="18" charset="0"/>
                        </a:rPr>
                        <a:t> Drive Albertville, MN</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Lexington, SOUTH CAROLINA</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Kennewick, WA</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4th floor, Plot No. 10, Rajiv Gandhi IT Park, </a:t>
                      </a:r>
                      <a:r>
                        <a:rPr lang="en-US" sz="1050" kern="1200" dirty="0" err="1">
                          <a:solidFill>
                            <a:schemeClr val="bg1"/>
                          </a:solidFill>
                          <a:latin typeface="Century Gothic" panose="020B0502020202020204" pitchFamily="34" charset="0"/>
                          <a:ea typeface="+mj-ea"/>
                          <a:cs typeface="Times New Roman" panose="02020603050405020304" pitchFamily="18" charset="0"/>
                        </a:rPr>
                        <a:t>Netsmartz</a:t>
                      </a:r>
                      <a:r>
                        <a:rPr lang="en-US" sz="1050" kern="1200" dirty="0">
                          <a:solidFill>
                            <a:schemeClr val="bg1"/>
                          </a:solidFill>
                          <a:latin typeface="Century Gothic" panose="020B0502020202020204" pitchFamily="34" charset="0"/>
                          <a:ea typeface="+mj-ea"/>
                          <a:cs typeface="Times New Roman" panose="02020603050405020304" pitchFamily="18" charset="0"/>
                        </a:rPr>
                        <a:t> House Building Chandigarh, 160101</a:t>
                      </a:r>
                    </a:p>
                    <a:p>
                      <a:pPr marL="285750" marR="0" indent="-285750" algn="l">
                        <a:lnSpc>
                          <a:spcPct val="150000"/>
                        </a:lnSpc>
                        <a:spcBef>
                          <a:spcPts val="0"/>
                        </a:spcBef>
                        <a:spcAft>
                          <a:spcPts val="0"/>
                        </a:spcAft>
                        <a:buFont typeface="Arial" panose="020B0604020202020204" pitchFamily="34" charset="0"/>
                        <a:buChar char="•"/>
                      </a:pPr>
                      <a:r>
                        <a:rPr lang="en-US" sz="1050" kern="1200" dirty="0">
                          <a:solidFill>
                            <a:schemeClr val="bg1"/>
                          </a:solidFill>
                          <a:latin typeface="Century Gothic" panose="020B0502020202020204" pitchFamily="34" charset="0"/>
                          <a:ea typeface="+mj-ea"/>
                          <a:cs typeface="Times New Roman" panose="02020603050405020304" pitchFamily="18" charset="0"/>
                        </a:rPr>
                        <a:t>205</a:t>
                      </a:r>
                      <a:r>
                        <a:rPr lang="en-US" sz="1050" kern="1200" baseline="0" dirty="0">
                          <a:solidFill>
                            <a:schemeClr val="bg1"/>
                          </a:solidFill>
                          <a:latin typeface="Century Gothic" panose="020B0502020202020204" pitchFamily="34" charset="0"/>
                          <a:ea typeface="+mj-ea"/>
                          <a:cs typeface="Times New Roman" panose="02020603050405020304" pitchFamily="18" charset="0"/>
                        </a:rPr>
                        <a:t> A </a:t>
                      </a:r>
                      <a:r>
                        <a:rPr lang="en-US" sz="1050" kern="1200" baseline="0" dirty="0" err="1">
                          <a:solidFill>
                            <a:schemeClr val="bg1"/>
                          </a:solidFill>
                          <a:latin typeface="Century Gothic" panose="020B0502020202020204" pitchFamily="34" charset="0"/>
                          <a:ea typeface="+mj-ea"/>
                          <a:cs typeface="Times New Roman" panose="02020603050405020304" pitchFamily="18" charset="0"/>
                        </a:rPr>
                        <a:t>Bestech</a:t>
                      </a:r>
                      <a:r>
                        <a:rPr lang="en-US" sz="1050" kern="1200" baseline="0" dirty="0">
                          <a:solidFill>
                            <a:schemeClr val="bg1"/>
                          </a:solidFill>
                          <a:latin typeface="Century Gothic" panose="020B0502020202020204" pitchFamily="34" charset="0"/>
                          <a:ea typeface="+mj-ea"/>
                          <a:cs typeface="Times New Roman" panose="02020603050405020304" pitchFamily="18" charset="0"/>
                        </a:rPr>
                        <a:t> Towers, Mohali Punjab 160066</a:t>
                      </a:r>
                      <a:endParaRPr lang="en-US" sz="1050" kern="1200" dirty="0">
                        <a:solidFill>
                          <a:schemeClr val="bg1"/>
                        </a:solidFill>
                        <a:latin typeface="Century Gothic" panose="020B0502020202020204" pitchFamily="34" charset="0"/>
                        <a:ea typeface="+mj-ea"/>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9845">
                <a:tc vMerge="1">
                  <a:txBody>
                    <a:bodyPr/>
                    <a:lstStyle/>
                    <a:p>
                      <a:endParaRPr lang="en-US"/>
                    </a:p>
                  </a:txBody>
                  <a:tcPr/>
                </a:tc>
                <a:tc>
                  <a:txBody>
                    <a:bodyPr/>
                    <a:lstStyle/>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Canada –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50583">
                <a:tc vMerge="1">
                  <a:txBody>
                    <a:bodyPr/>
                    <a:lstStyle/>
                    <a:p>
                      <a:endParaRPr lang="en-US"/>
                    </a:p>
                  </a:txBody>
                  <a:tcPr/>
                </a:tc>
                <a:tc>
                  <a:txBody>
                    <a:bodyPr/>
                    <a:lstStyle/>
                    <a:p>
                      <a:pPr marL="0" marR="0" algn="l">
                        <a:lnSpc>
                          <a:spcPct val="150000"/>
                        </a:lnSpc>
                        <a:spcBef>
                          <a:spcPts val="0"/>
                        </a:spcBef>
                        <a:spcAft>
                          <a:spcPts val="0"/>
                        </a:spcAft>
                      </a:pPr>
                      <a:r>
                        <a:rPr lang="en-US" sz="1050" kern="1200" dirty="0">
                          <a:solidFill>
                            <a:schemeClr val="bg1"/>
                          </a:solidFill>
                          <a:latin typeface="Century Gothic" panose="020B0502020202020204" pitchFamily="34" charset="0"/>
                          <a:ea typeface="+mj-ea"/>
                          <a:cs typeface="Times New Roman" panose="02020603050405020304" pitchFamily="18" charset="0"/>
                        </a:rPr>
                        <a:t>3456 28st,</a:t>
                      </a:r>
                      <a:r>
                        <a:rPr lang="en-US" sz="1050" kern="1200" baseline="0" dirty="0">
                          <a:solidFill>
                            <a:schemeClr val="bg1"/>
                          </a:solidFill>
                          <a:latin typeface="Century Gothic" panose="020B0502020202020204" pitchFamily="34" charset="0"/>
                          <a:ea typeface="+mj-ea"/>
                          <a:cs typeface="Times New Roman" panose="02020603050405020304" pitchFamily="18" charset="0"/>
                        </a:rPr>
                        <a:t> Edmonton, Alberta, CA T6T2A5</a:t>
                      </a:r>
                      <a:endParaRPr lang="en-US" sz="1050" kern="1200" dirty="0">
                        <a:solidFill>
                          <a:schemeClr val="bg1"/>
                        </a:solidFill>
                        <a:latin typeface="Century Gothic" panose="020B0502020202020204" pitchFamily="34" charset="0"/>
                        <a:ea typeface="+mj-ea"/>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pSp>
        <p:nvGrpSpPr>
          <p:cNvPr id="10" name="Group 9"/>
          <p:cNvGrpSpPr/>
          <p:nvPr/>
        </p:nvGrpSpPr>
        <p:grpSpPr>
          <a:xfrm>
            <a:off x="328087" y="247977"/>
            <a:ext cx="3090911" cy="890877"/>
            <a:chOff x="328087" y="233463"/>
            <a:chExt cx="3090911" cy="890877"/>
          </a:xfrm>
        </p:grpSpPr>
        <p:sp>
          <p:nvSpPr>
            <p:cNvPr id="6" name="Rectangle 5"/>
            <p:cNvSpPr/>
            <p:nvPr/>
          </p:nvSpPr>
          <p:spPr>
            <a:xfrm>
              <a:off x="491061" y="1045285"/>
              <a:ext cx="978957" cy="7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328087" y="233463"/>
              <a:ext cx="3090911" cy="830997"/>
            </a:xfrm>
            <a:prstGeom prst="rect">
              <a:avLst/>
            </a:prstGeom>
            <a:noFill/>
          </p:spPr>
          <p:txBody>
            <a:bodyPr wrap="none" rtlCol="0">
              <a:spAutoFit/>
            </a:bodyPr>
            <a:lstStyle/>
            <a:p>
              <a:r>
                <a:rPr lang="en-IN" sz="4800" dirty="0">
                  <a:solidFill>
                    <a:schemeClr val="bg1">
                      <a:lumMod val="95000"/>
                    </a:schemeClr>
                  </a:solidFill>
                  <a:latin typeface="Oswald" pitchFamily="2" charset="0"/>
                </a:rPr>
                <a:t>THANK YOU !</a:t>
              </a:r>
            </a:p>
          </p:txBody>
        </p:sp>
      </p:grpSp>
    </p:spTree>
    <p:extLst>
      <p:ext uri="{BB962C8B-B14F-4D97-AF65-F5344CB8AC3E}">
        <p14:creationId xmlns:p14="http://schemas.microsoft.com/office/powerpoint/2010/main" val="197452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70" name="Picture 69"/>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68365"/>
            <a:ext cx="12174163" cy="519848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10" name="TextBox 9"/>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(1)</a:t>
            </a:r>
            <a:endParaRPr lang="en-US" sz="1600" b="1" dirty="0">
              <a:solidFill>
                <a:srgbClr val="212934"/>
              </a:solidFill>
              <a:latin typeface="Century Gothic" panose="020B0502020202020204" pitchFamily="34" charset="0"/>
            </a:endParaRPr>
          </a:p>
        </p:txBody>
      </p:sp>
      <p:grpSp>
        <p:nvGrpSpPr>
          <p:cNvPr id="21" name="Group 20"/>
          <p:cNvGrpSpPr/>
          <p:nvPr/>
        </p:nvGrpSpPr>
        <p:grpSpPr>
          <a:xfrm>
            <a:off x="5581403" y="6193423"/>
            <a:ext cx="2724644" cy="338554"/>
            <a:chOff x="6020075" y="6221650"/>
            <a:chExt cx="2724644" cy="338554"/>
          </a:xfrm>
        </p:grpSpPr>
        <p:sp>
          <p:nvSpPr>
            <p:cNvPr id="19" name="TextBox 18"/>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nvGrpSpPr>
          <p:cNvPr id="54" name="Group 53"/>
          <p:cNvGrpSpPr/>
          <p:nvPr/>
        </p:nvGrpSpPr>
        <p:grpSpPr>
          <a:xfrm>
            <a:off x="326293" y="1074057"/>
            <a:ext cx="3922468" cy="3815106"/>
            <a:chOff x="584312" y="836494"/>
            <a:chExt cx="3462546" cy="3410454"/>
          </a:xfrm>
        </p:grpSpPr>
        <p:sp>
          <p:nvSpPr>
            <p:cNvPr id="55" name="object 35"/>
            <p:cNvSpPr/>
            <p:nvPr/>
          </p:nvSpPr>
          <p:spPr>
            <a:xfrm>
              <a:off x="584312" y="862526"/>
              <a:ext cx="1881345" cy="1881345"/>
            </a:xfrm>
            <a:prstGeom prst="rect">
              <a:avLst/>
            </a:prstGeom>
            <a:blipFill>
              <a:blip r:embed="rId7" cstate="print"/>
              <a:stretch>
                <a:fillRect/>
              </a:stretch>
            </a:blipFill>
          </p:spPr>
          <p:txBody>
            <a:bodyPr wrap="square" lIns="0" tIns="0" rIns="0" bIns="0" rtlCol="0"/>
            <a:lstStyle/>
            <a:p>
              <a:endParaRPr/>
            </a:p>
          </p:txBody>
        </p:sp>
        <p:sp>
          <p:nvSpPr>
            <p:cNvPr id="56" name="object 36"/>
            <p:cNvSpPr/>
            <p:nvPr/>
          </p:nvSpPr>
          <p:spPr>
            <a:xfrm>
              <a:off x="682508" y="915103"/>
              <a:ext cx="1774930" cy="1774930"/>
            </a:xfrm>
            <a:prstGeom prst="rect">
              <a:avLst/>
            </a:prstGeom>
            <a:blipFill>
              <a:blip r:embed="rId8" cstate="print"/>
              <a:stretch>
                <a:fillRect/>
              </a:stretch>
            </a:blipFill>
          </p:spPr>
          <p:txBody>
            <a:bodyPr wrap="square" lIns="0" tIns="0" rIns="0" bIns="0" rtlCol="0"/>
            <a:lstStyle/>
            <a:p>
              <a:endParaRPr/>
            </a:p>
          </p:txBody>
        </p:sp>
        <p:sp>
          <p:nvSpPr>
            <p:cNvPr id="57" name="object 43"/>
            <p:cNvSpPr/>
            <p:nvPr/>
          </p:nvSpPr>
          <p:spPr>
            <a:xfrm>
              <a:off x="584312" y="2365604"/>
              <a:ext cx="1881345" cy="1881344"/>
            </a:xfrm>
            <a:prstGeom prst="rect">
              <a:avLst/>
            </a:prstGeom>
            <a:blipFill>
              <a:blip r:embed="rId7" cstate="print"/>
              <a:stretch>
                <a:fillRect/>
              </a:stretch>
            </a:blipFill>
          </p:spPr>
          <p:txBody>
            <a:bodyPr wrap="square" lIns="0" tIns="0" rIns="0" bIns="0" rtlCol="0"/>
            <a:lstStyle/>
            <a:p>
              <a:endParaRPr/>
            </a:p>
          </p:txBody>
        </p:sp>
        <p:sp>
          <p:nvSpPr>
            <p:cNvPr id="58" name="object 44"/>
            <p:cNvSpPr/>
            <p:nvPr/>
          </p:nvSpPr>
          <p:spPr>
            <a:xfrm>
              <a:off x="640531" y="2391707"/>
              <a:ext cx="1775264" cy="1775265"/>
            </a:xfrm>
            <a:custGeom>
              <a:avLst/>
              <a:gdLst/>
              <a:ahLst/>
              <a:cxnLst/>
              <a:rect l="l" t="t" r="r" b="b"/>
              <a:pathLst>
                <a:path w="1347470" h="1347470">
                  <a:moveTo>
                    <a:pt x="673608" y="0"/>
                  </a:moveTo>
                  <a:lnTo>
                    <a:pt x="625501" y="1691"/>
                  </a:lnTo>
                  <a:lnTo>
                    <a:pt x="578308" y="6690"/>
                  </a:lnTo>
                  <a:lnTo>
                    <a:pt x="532142" y="14881"/>
                  </a:lnTo>
                  <a:lnTo>
                    <a:pt x="487116" y="26152"/>
                  </a:lnTo>
                  <a:lnTo>
                    <a:pt x="443346" y="40387"/>
                  </a:lnTo>
                  <a:lnTo>
                    <a:pt x="400944" y="57473"/>
                  </a:lnTo>
                  <a:lnTo>
                    <a:pt x="360025" y="77296"/>
                  </a:lnTo>
                  <a:lnTo>
                    <a:pt x="320703" y="99742"/>
                  </a:lnTo>
                  <a:lnTo>
                    <a:pt x="283091" y="124697"/>
                  </a:lnTo>
                  <a:lnTo>
                    <a:pt x="247305" y="152046"/>
                  </a:lnTo>
                  <a:lnTo>
                    <a:pt x="213457" y="181675"/>
                  </a:lnTo>
                  <a:lnTo>
                    <a:pt x="181662" y="213472"/>
                  </a:lnTo>
                  <a:lnTo>
                    <a:pt x="152033" y="247321"/>
                  </a:lnTo>
                  <a:lnTo>
                    <a:pt x="124686" y="283108"/>
                  </a:lnTo>
                  <a:lnTo>
                    <a:pt x="99733" y="320720"/>
                  </a:lnTo>
                  <a:lnTo>
                    <a:pt x="77289" y="360042"/>
                  </a:lnTo>
                  <a:lnTo>
                    <a:pt x="57467" y="400960"/>
                  </a:lnTo>
                  <a:lnTo>
                    <a:pt x="40383" y="443361"/>
                  </a:lnTo>
                  <a:lnTo>
                    <a:pt x="26149" y="487130"/>
                  </a:lnTo>
                  <a:lnTo>
                    <a:pt x="14879" y="532153"/>
                  </a:lnTo>
                  <a:lnTo>
                    <a:pt x="6689" y="578317"/>
                  </a:lnTo>
                  <a:lnTo>
                    <a:pt x="1691" y="625506"/>
                  </a:lnTo>
                  <a:lnTo>
                    <a:pt x="0" y="673608"/>
                  </a:lnTo>
                  <a:lnTo>
                    <a:pt x="1691" y="721709"/>
                  </a:lnTo>
                  <a:lnTo>
                    <a:pt x="6689" y="768898"/>
                  </a:lnTo>
                  <a:lnTo>
                    <a:pt x="14879" y="815062"/>
                  </a:lnTo>
                  <a:lnTo>
                    <a:pt x="26149" y="860085"/>
                  </a:lnTo>
                  <a:lnTo>
                    <a:pt x="40383" y="903854"/>
                  </a:lnTo>
                  <a:lnTo>
                    <a:pt x="57467" y="946255"/>
                  </a:lnTo>
                  <a:lnTo>
                    <a:pt x="77289" y="987173"/>
                  </a:lnTo>
                  <a:lnTo>
                    <a:pt x="99733" y="1026495"/>
                  </a:lnTo>
                  <a:lnTo>
                    <a:pt x="124686" y="1064107"/>
                  </a:lnTo>
                  <a:lnTo>
                    <a:pt x="152033" y="1099894"/>
                  </a:lnTo>
                  <a:lnTo>
                    <a:pt x="181662" y="1133743"/>
                  </a:lnTo>
                  <a:lnTo>
                    <a:pt x="213457" y="1165540"/>
                  </a:lnTo>
                  <a:lnTo>
                    <a:pt x="247305" y="1195169"/>
                  </a:lnTo>
                  <a:lnTo>
                    <a:pt x="283091" y="1222518"/>
                  </a:lnTo>
                  <a:lnTo>
                    <a:pt x="320703" y="1247473"/>
                  </a:lnTo>
                  <a:lnTo>
                    <a:pt x="360025" y="1269919"/>
                  </a:lnTo>
                  <a:lnTo>
                    <a:pt x="400944" y="1289742"/>
                  </a:lnTo>
                  <a:lnTo>
                    <a:pt x="443346" y="1306828"/>
                  </a:lnTo>
                  <a:lnTo>
                    <a:pt x="487116" y="1321063"/>
                  </a:lnTo>
                  <a:lnTo>
                    <a:pt x="532142" y="1332334"/>
                  </a:lnTo>
                  <a:lnTo>
                    <a:pt x="578308" y="1340525"/>
                  </a:lnTo>
                  <a:lnTo>
                    <a:pt x="625501" y="1345524"/>
                  </a:lnTo>
                  <a:lnTo>
                    <a:pt x="673608" y="1347216"/>
                  </a:lnTo>
                  <a:lnTo>
                    <a:pt x="721714" y="1345524"/>
                  </a:lnTo>
                  <a:lnTo>
                    <a:pt x="768907" y="1340525"/>
                  </a:lnTo>
                  <a:lnTo>
                    <a:pt x="815073" y="1332334"/>
                  </a:lnTo>
                  <a:lnTo>
                    <a:pt x="860099" y="1321063"/>
                  </a:lnTo>
                  <a:lnTo>
                    <a:pt x="903869" y="1306828"/>
                  </a:lnTo>
                  <a:lnTo>
                    <a:pt x="946271" y="1289742"/>
                  </a:lnTo>
                  <a:lnTo>
                    <a:pt x="987190" y="1269919"/>
                  </a:lnTo>
                  <a:lnTo>
                    <a:pt x="1026512" y="1247473"/>
                  </a:lnTo>
                  <a:lnTo>
                    <a:pt x="1064124" y="1222518"/>
                  </a:lnTo>
                  <a:lnTo>
                    <a:pt x="1099910" y="1195169"/>
                  </a:lnTo>
                  <a:lnTo>
                    <a:pt x="1133758" y="1165540"/>
                  </a:lnTo>
                  <a:lnTo>
                    <a:pt x="1165553" y="1133743"/>
                  </a:lnTo>
                  <a:lnTo>
                    <a:pt x="1195182" y="1099894"/>
                  </a:lnTo>
                  <a:lnTo>
                    <a:pt x="1222529" y="1064107"/>
                  </a:lnTo>
                  <a:lnTo>
                    <a:pt x="1247482" y="1026495"/>
                  </a:lnTo>
                  <a:lnTo>
                    <a:pt x="1269926" y="987173"/>
                  </a:lnTo>
                  <a:lnTo>
                    <a:pt x="1289748" y="946255"/>
                  </a:lnTo>
                  <a:lnTo>
                    <a:pt x="1306832" y="903854"/>
                  </a:lnTo>
                  <a:lnTo>
                    <a:pt x="1321066" y="860085"/>
                  </a:lnTo>
                  <a:lnTo>
                    <a:pt x="1332336" y="815062"/>
                  </a:lnTo>
                  <a:lnTo>
                    <a:pt x="1340526" y="768898"/>
                  </a:lnTo>
                  <a:lnTo>
                    <a:pt x="1345524" y="721709"/>
                  </a:lnTo>
                  <a:lnTo>
                    <a:pt x="1347216" y="673608"/>
                  </a:lnTo>
                  <a:lnTo>
                    <a:pt x="1345524" y="625506"/>
                  </a:lnTo>
                  <a:lnTo>
                    <a:pt x="1340526" y="578317"/>
                  </a:lnTo>
                  <a:lnTo>
                    <a:pt x="1332336" y="532153"/>
                  </a:lnTo>
                  <a:lnTo>
                    <a:pt x="1321066" y="487130"/>
                  </a:lnTo>
                  <a:lnTo>
                    <a:pt x="1306832" y="443361"/>
                  </a:lnTo>
                  <a:lnTo>
                    <a:pt x="1289748" y="400960"/>
                  </a:lnTo>
                  <a:lnTo>
                    <a:pt x="1269926" y="360042"/>
                  </a:lnTo>
                  <a:lnTo>
                    <a:pt x="1247482" y="320720"/>
                  </a:lnTo>
                  <a:lnTo>
                    <a:pt x="1222529" y="283108"/>
                  </a:lnTo>
                  <a:lnTo>
                    <a:pt x="1195182" y="247321"/>
                  </a:lnTo>
                  <a:lnTo>
                    <a:pt x="1165553" y="213472"/>
                  </a:lnTo>
                  <a:lnTo>
                    <a:pt x="1133758" y="181675"/>
                  </a:lnTo>
                  <a:lnTo>
                    <a:pt x="1099910" y="152046"/>
                  </a:lnTo>
                  <a:lnTo>
                    <a:pt x="1064124" y="124697"/>
                  </a:lnTo>
                  <a:lnTo>
                    <a:pt x="1026512" y="99742"/>
                  </a:lnTo>
                  <a:lnTo>
                    <a:pt x="987190" y="77296"/>
                  </a:lnTo>
                  <a:lnTo>
                    <a:pt x="946271" y="57473"/>
                  </a:lnTo>
                  <a:lnTo>
                    <a:pt x="903869" y="40387"/>
                  </a:lnTo>
                  <a:lnTo>
                    <a:pt x="860099" y="26152"/>
                  </a:lnTo>
                  <a:lnTo>
                    <a:pt x="815073" y="14881"/>
                  </a:lnTo>
                  <a:lnTo>
                    <a:pt x="768907" y="6690"/>
                  </a:lnTo>
                  <a:lnTo>
                    <a:pt x="721714" y="1691"/>
                  </a:lnTo>
                  <a:lnTo>
                    <a:pt x="673608" y="0"/>
                  </a:lnTo>
                  <a:close/>
                </a:path>
              </a:pathLst>
            </a:custGeom>
            <a:solidFill>
              <a:srgbClr val="49ACE4">
                <a:alpha val="90194"/>
              </a:srgbClr>
            </a:solidFill>
          </p:spPr>
          <p:txBody>
            <a:bodyPr wrap="square" lIns="0" tIns="0" rIns="0" bIns="0" rtlCol="0"/>
            <a:lstStyle/>
            <a:p>
              <a:endParaRPr/>
            </a:p>
          </p:txBody>
        </p:sp>
        <p:sp>
          <p:nvSpPr>
            <p:cNvPr id="59" name="object 45"/>
            <p:cNvSpPr/>
            <p:nvPr/>
          </p:nvSpPr>
          <p:spPr>
            <a:xfrm>
              <a:off x="2146412" y="2325448"/>
              <a:ext cx="1881344" cy="1881345"/>
            </a:xfrm>
            <a:prstGeom prst="rect">
              <a:avLst/>
            </a:prstGeom>
            <a:blipFill>
              <a:blip r:embed="rId7" cstate="print"/>
              <a:stretch>
                <a:fillRect/>
              </a:stretch>
            </a:blipFill>
          </p:spPr>
          <p:txBody>
            <a:bodyPr wrap="square" lIns="0" tIns="0" rIns="0" bIns="0" rtlCol="0"/>
            <a:lstStyle/>
            <a:p>
              <a:endParaRPr/>
            </a:p>
          </p:txBody>
        </p:sp>
        <p:sp>
          <p:nvSpPr>
            <p:cNvPr id="60" name="object 47"/>
            <p:cNvSpPr/>
            <p:nvPr/>
          </p:nvSpPr>
          <p:spPr>
            <a:xfrm>
              <a:off x="2202632" y="2351550"/>
              <a:ext cx="1774930" cy="1774929"/>
            </a:xfrm>
            <a:prstGeom prst="rect">
              <a:avLst/>
            </a:prstGeom>
            <a:blipFill>
              <a:blip r:embed="rId9" cstate="print"/>
              <a:stretch>
                <a:fillRect/>
              </a:stretch>
            </a:blipFill>
          </p:spPr>
          <p:txBody>
            <a:bodyPr wrap="square" lIns="0" tIns="0" rIns="0" bIns="0" rtlCol="0"/>
            <a:lstStyle/>
            <a:p>
              <a:endParaRPr/>
            </a:p>
          </p:txBody>
        </p:sp>
        <p:sp>
          <p:nvSpPr>
            <p:cNvPr id="61" name="object 37"/>
            <p:cNvSpPr txBox="1"/>
            <p:nvPr/>
          </p:nvSpPr>
          <p:spPr>
            <a:xfrm>
              <a:off x="1144514" y="1604121"/>
              <a:ext cx="769672" cy="730969"/>
            </a:xfrm>
            <a:prstGeom prst="rect">
              <a:avLst/>
            </a:prstGeom>
          </p:spPr>
          <p:txBody>
            <a:bodyPr vert="horz" wrap="square" lIns="0" tIns="93980" rIns="0" bIns="0" rtlCol="0">
              <a:spAutoFit/>
            </a:bodyPr>
            <a:lstStyle/>
            <a:p>
              <a:pPr marL="44450" algn="ctr">
                <a:lnSpc>
                  <a:spcPct val="100000"/>
                </a:lnSpc>
                <a:spcBef>
                  <a:spcPts val="740"/>
                </a:spcBef>
              </a:pPr>
              <a:r>
                <a:rPr lang="en-IN" b="1" spc="-5" dirty="0">
                  <a:solidFill>
                    <a:srgbClr val="FFFFFF"/>
                  </a:solidFill>
                  <a:latin typeface="Carlito"/>
                  <a:cs typeface="Carlito"/>
                </a:rPr>
                <a:t>500+</a:t>
              </a:r>
              <a:endParaRPr dirty="0">
                <a:latin typeface="Carlito"/>
                <a:cs typeface="Carlito"/>
              </a:endParaRPr>
            </a:p>
            <a:p>
              <a:pPr marL="12700" algn="ctr">
                <a:lnSpc>
                  <a:spcPct val="100000"/>
                </a:lnSpc>
                <a:spcBef>
                  <a:spcPts val="445"/>
                </a:spcBef>
              </a:pPr>
              <a:r>
                <a:rPr lang="en-US" sz="1000" spc="-5" dirty="0">
                  <a:solidFill>
                    <a:srgbClr val="FFFFFF"/>
                  </a:solidFill>
                  <a:latin typeface="Carlito"/>
                  <a:cs typeface="Carlito"/>
                </a:rPr>
                <a:t>Placements in last 6 years</a:t>
              </a:r>
              <a:endParaRPr sz="1000" dirty="0">
                <a:latin typeface="Carlito"/>
                <a:cs typeface="Carlito"/>
              </a:endParaRPr>
            </a:p>
          </p:txBody>
        </p:sp>
        <p:grpSp>
          <p:nvGrpSpPr>
            <p:cNvPr id="62" name="object 38"/>
            <p:cNvGrpSpPr/>
            <p:nvPr/>
          </p:nvGrpSpPr>
          <p:grpSpPr>
            <a:xfrm>
              <a:off x="2165513" y="836494"/>
              <a:ext cx="1881345" cy="1881346"/>
              <a:chOff x="1266844" y="1576917"/>
              <a:chExt cx="1427987" cy="1427988"/>
            </a:xfrm>
          </p:grpSpPr>
          <p:sp>
            <p:nvSpPr>
              <p:cNvPr id="68" name="object 39"/>
              <p:cNvSpPr/>
              <p:nvPr/>
            </p:nvSpPr>
            <p:spPr>
              <a:xfrm>
                <a:off x="1266844" y="1576917"/>
                <a:ext cx="1427987" cy="1427988"/>
              </a:xfrm>
              <a:prstGeom prst="rect">
                <a:avLst/>
              </a:prstGeom>
              <a:blipFill>
                <a:blip r:embed="rId7" cstate="print"/>
                <a:stretch>
                  <a:fillRect/>
                </a:stretch>
              </a:blipFill>
            </p:spPr>
            <p:txBody>
              <a:bodyPr wrap="square" lIns="0" tIns="0" rIns="0" bIns="0" rtlCol="0"/>
              <a:lstStyle/>
              <a:p>
                <a:endParaRPr/>
              </a:p>
            </p:txBody>
          </p:sp>
          <p:sp>
            <p:nvSpPr>
              <p:cNvPr id="69" name="object 40"/>
              <p:cNvSpPr/>
              <p:nvPr/>
            </p:nvSpPr>
            <p:spPr>
              <a:xfrm>
                <a:off x="1324059" y="1587259"/>
                <a:ext cx="1347470" cy="1347470"/>
              </a:xfrm>
              <a:custGeom>
                <a:avLst/>
                <a:gdLst/>
                <a:ahLst/>
                <a:cxnLst/>
                <a:rect l="l" t="t" r="r" b="b"/>
                <a:pathLst>
                  <a:path w="1347470" h="1347470">
                    <a:moveTo>
                      <a:pt x="673607" y="0"/>
                    </a:moveTo>
                    <a:lnTo>
                      <a:pt x="625506" y="1691"/>
                    </a:lnTo>
                    <a:lnTo>
                      <a:pt x="578317" y="6690"/>
                    </a:lnTo>
                    <a:lnTo>
                      <a:pt x="532153" y="14881"/>
                    </a:lnTo>
                    <a:lnTo>
                      <a:pt x="487130" y="26152"/>
                    </a:lnTo>
                    <a:lnTo>
                      <a:pt x="443361" y="40387"/>
                    </a:lnTo>
                    <a:lnTo>
                      <a:pt x="400960" y="57473"/>
                    </a:lnTo>
                    <a:lnTo>
                      <a:pt x="360042" y="77296"/>
                    </a:lnTo>
                    <a:lnTo>
                      <a:pt x="320720" y="99742"/>
                    </a:lnTo>
                    <a:lnTo>
                      <a:pt x="283108" y="124697"/>
                    </a:lnTo>
                    <a:lnTo>
                      <a:pt x="247321" y="152046"/>
                    </a:lnTo>
                    <a:lnTo>
                      <a:pt x="213472" y="181675"/>
                    </a:lnTo>
                    <a:lnTo>
                      <a:pt x="181675" y="213472"/>
                    </a:lnTo>
                    <a:lnTo>
                      <a:pt x="152046" y="247321"/>
                    </a:lnTo>
                    <a:lnTo>
                      <a:pt x="124697" y="283108"/>
                    </a:lnTo>
                    <a:lnTo>
                      <a:pt x="99742" y="320720"/>
                    </a:lnTo>
                    <a:lnTo>
                      <a:pt x="77296" y="360042"/>
                    </a:lnTo>
                    <a:lnTo>
                      <a:pt x="57473" y="400960"/>
                    </a:lnTo>
                    <a:lnTo>
                      <a:pt x="40387" y="443361"/>
                    </a:lnTo>
                    <a:lnTo>
                      <a:pt x="26152" y="487130"/>
                    </a:lnTo>
                    <a:lnTo>
                      <a:pt x="14881" y="532153"/>
                    </a:lnTo>
                    <a:lnTo>
                      <a:pt x="6690" y="578317"/>
                    </a:lnTo>
                    <a:lnTo>
                      <a:pt x="1691" y="625506"/>
                    </a:lnTo>
                    <a:lnTo>
                      <a:pt x="0" y="673608"/>
                    </a:lnTo>
                    <a:lnTo>
                      <a:pt x="1691" y="721709"/>
                    </a:lnTo>
                    <a:lnTo>
                      <a:pt x="6690" y="768898"/>
                    </a:lnTo>
                    <a:lnTo>
                      <a:pt x="14881" y="815062"/>
                    </a:lnTo>
                    <a:lnTo>
                      <a:pt x="26152" y="860085"/>
                    </a:lnTo>
                    <a:lnTo>
                      <a:pt x="40387" y="903854"/>
                    </a:lnTo>
                    <a:lnTo>
                      <a:pt x="57473" y="946255"/>
                    </a:lnTo>
                    <a:lnTo>
                      <a:pt x="77296" y="987173"/>
                    </a:lnTo>
                    <a:lnTo>
                      <a:pt x="99742" y="1026495"/>
                    </a:lnTo>
                    <a:lnTo>
                      <a:pt x="124697" y="1064107"/>
                    </a:lnTo>
                    <a:lnTo>
                      <a:pt x="152046" y="1099894"/>
                    </a:lnTo>
                    <a:lnTo>
                      <a:pt x="181675" y="1133743"/>
                    </a:lnTo>
                    <a:lnTo>
                      <a:pt x="213472" y="1165540"/>
                    </a:lnTo>
                    <a:lnTo>
                      <a:pt x="247321" y="1195169"/>
                    </a:lnTo>
                    <a:lnTo>
                      <a:pt x="283108" y="1222518"/>
                    </a:lnTo>
                    <a:lnTo>
                      <a:pt x="320720" y="1247473"/>
                    </a:lnTo>
                    <a:lnTo>
                      <a:pt x="360042" y="1269919"/>
                    </a:lnTo>
                    <a:lnTo>
                      <a:pt x="400960" y="1289742"/>
                    </a:lnTo>
                    <a:lnTo>
                      <a:pt x="443361" y="1306828"/>
                    </a:lnTo>
                    <a:lnTo>
                      <a:pt x="487130" y="1321063"/>
                    </a:lnTo>
                    <a:lnTo>
                      <a:pt x="532153" y="1332334"/>
                    </a:lnTo>
                    <a:lnTo>
                      <a:pt x="578317" y="1340525"/>
                    </a:lnTo>
                    <a:lnTo>
                      <a:pt x="625506" y="1345524"/>
                    </a:lnTo>
                    <a:lnTo>
                      <a:pt x="673607" y="1347216"/>
                    </a:lnTo>
                    <a:lnTo>
                      <a:pt x="721709" y="1345524"/>
                    </a:lnTo>
                    <a:lnTo>
                      <a:pt x="768898" y="1340525"/>
                    </a:lnTo>
                    <a:lnTo>
                      <a:pt x="815062" y="1332334"/>
                    </a:lnTo>
                    <a:lnTo>
                      <a:pt x="860085" y="1321063"/>
                    </a:lnTo>
                    <a:lnTo>
                      <a:pt x="903854" y="1306828"/>
                    </a:lnTo>
                    <a:lnTo>
                      <a:pt x="946255" y="1289742"/>
                    </a:lnTo>
                    <a:lnTo>
                      <a:pt x="987173" y="1269919"/>
                    </a:lnTo>
                    <a:lnTo>
                      <a:pt x="1026495" y="1247473"/>
                    </a:lnTo>
                    <a:lnTo>
                      <a:pt x="1064107" y="1222518"/>
                    </a:lnTo>
                    <a:lnTo>
                      <a:pt x="1099894" y="1195169"/>
                    </a:lnTo>
                    <a:lnTo>
                      <a:pt x="1133743" y="1165540"/>
                    </a:lnTo>
                    <a:lnTo>
                      <a:pt x="1165540" y="1133743"/>
                    </a:lnTo>
                    <a:lnTo>
                      <a:pt x="1195169" y="1099894"/>
                    </a:lnTo>
                    <a:lnTo>
                      <a:pt x="1222518" y="1064107"/>
                    </a:lnTo>
                    <a:lnTo>
                      <a:pt x="1247473" y="1026495"/>
                    </a:lnTo>
                    <a:lnTo>
                      <a:pt x="1269919" y="987173"/>
                    </a:lnTo>
                    <a:lnTo>
                      <a:pt x="1289742" y="946255"/>
                    </a:lnTo>
                    <a:lnTo>
                      <a:pt x="1306828" y="903854"/>
                    </a:lnTo>
                    <a:lnTo>
                      <a:pt x="1321063" y="860085"/>
                    </a:lnTo>
                    <a:lnTo>
                      <a:pt x="1332334" y="815062"/>
                    </a:lnTo>
                    <a:lnTo>
                      <a:pt x="1340525" y="768898"/>
                    </a:lnTo>
                    <a:lnTo>
                      <a:pt x="1345524" y="721709"/>
                    </a:lnTo>
                    <a:lnTo>
                      <a:pt x="1347216" y="673608"/>
                    </a:lnTo>
                    <a:lnTo>
                      <a:pt x="1345524" y="625506"/>
                    </a:lnTo>
                    <a:lnTo>
                      <a:pt x="1340525" y="578317"/>
                    </a:lnTo>
                    <a:lnTo>
                      <a:pt x="1332334" y="532153"/>
                    </a:lnTo>
                    <a:lnTo>
                      <a:pt x="1321063" y="487130"/>
                    </a:lnTo>
                    <a:lnTo>
                      <a:pt x="1306828" y="443361"/>
                    </a:lnTo>
                    <a:lnTo>
                      <a:pt x="1289742" y="400960"/>
                    </a:lnTo>
                    <a:lnTo>
                      <a:pt x="1269919" y="360042"/>
                    </a:lnTo>
                    <a:lnTo>
                      <a:pt x="1247473" y="320720"/>
                    </a:lnTo>
                    <a:lnTo>
                      <a:pt x="1222518" y="283108"/>
                    </a:lnTo>
                    <a:lnTo>
                      <a:pt x="1195169" y="247321"/>
                    </a:lnTo>
                    <a:lnTo>
                      <a:pt x="1165540" y="213472"/>
                    </a:lnTo>
                    <a:lnTo>
                      <a:pt x="1133743" y="181675"/>
                    </a:lnTo>
                    <a:lnTo>
                      <a:pt x="1099894" y="152046"/>
                    </a:lnTo>
                    <a:lnTo>
                      <a:pt x="1064107" y="124697"/>
                    </a:lnTo>
                    <a:lnTo>
                      <a:pt x="1026495" y="99742"/>
                    </a:lnTo>
                    <a:lnTo>
                      <a:pt x="987173" y="77296"/>
                    </a:lnTo>
                    <a:lnTo>
                      <a:pt x="946255" y="57473"/>
                    </a:lnTo>
                    <a:lnTo>
                      <a:pt x="903854" y="40387"/>
                    </a:lnTo>
                    <a:lnTo>
                      <a:pt x="860085" y="26152"/>
                    </a:lnTo>
                    <a:lnTo>
                      <a:pt x="815062" y="14881"/>
                    </a:lnTo>
                    <a:lnTo>
                      <a:pt x="768898" y="6690"/>
                    </a:lnTo>
                    <a:lnTo>
                      <a:pt x="721709" y="1691"/>
                    </a:lnTo>
                    <a:lnTo>
                      <a:pt x="673607" y="0"/>
                    </a:lnTo>
                    <a:close/>
                  </a:path>
                </a:pathLst>
              </a:custGeom>
              <a:solidFill>
                <a:srgbClr val="F16621">
                  <a:alpha val="90194"/>
                </a:srgbClr>
              </a:solidFill>
            </p:spPr>
            <p:txBody>
              <a:bodyPr wrap="square" lIns="0" tIns="0" rIns="0" bIns="0" rtlCol="0"/>
              <a:lstStyle/>
              <a:p>
                <a:endParaRPr/>
              </a:p>
            </p:txBody>
          </p:sp>
        </p:grpSp>
        <p:sp>
          <p:nvSpPr>
            <p:cNvPr id="63" name="object 41"/>
            <p:cNvSpPr txBox="1"/>
            <p:nvPr/>
          </p:nvSpPr>
          <p:spPr>
            <a:xfrm>
              <a:off x="2521961" y="1739191"/>
              <a:ext cx="1130246" cy="534788"/>
            </a:xfrm>
            <a:prstGeom prst="rect">
              <a:avLst/>
            </a:prstGeom>
          </p:spPr>
          <p:txBody>
            <a:bodyPr vert="horz" wrap="square" lIns="0" tIns="13335" rIns="0" bIns="0" rtlCol="0">
              <a:spAutoFit/>
            </a:bodyPr>
            <a:lstStyle/>
            <a:p>
              <a:pPr algn="ctr">
                <a:lnSpc>
                  <a:spcPct val="100000"/>
                </a:lnSpc>
                <a:spcBef>
                  <a:spcPts val="105"/>
                </a:spcBef>
              </a:pPr>
              <a:r>
                <a:rPr lang="en-IN" b="1" spc="-5" dirty="0">
                  <a:solidFill>
                    <a:srgbClr val="FFFFFF"/>
                  </a:solidFill>
                  <a:latin typeface="Carlito"/>
                  <a:cs typeface="Carlito"/>
                </a:rPr>
                <a:t>340 %</a:t>
              </a:r>
              <a:endParaRPr lang="en-IN" dirty="0">
                <a:latin typeface="Carlito"/>
                <a:cs typeface="Carlito"/>
              </a:endParaRPr>
            </a:p>
            <a:p>
              <a:pPr algn="ctr">
                <a:lnSpc>
                  <a:spcPct val="100000"/>
                </a:lnSpc>
                <a:spcBef>
                  <a:spcPts val="25"/>
                </a:spcBef>
              </a:pPr>
              <a:r>
                <a:rPr lang="en-IN" sz="1000" spc="-5" dirty="0">
                  <a:solidFill>
                    <a:srgbClr val="FFFFFF"/>
                  </a:solidFill>
                  <a:latin typeface="Carlito"/>
                  <a:cs typeface="Carlito"/>
                </a:rPr>
                <a:t>Overall Business Growth (2021)</a:t>
              </a:r>
              <a:endParaRPr lang="en-IN" sz="1000" dirty="0">
                <a:latin typeface="Carlito"/>
                <a:cs typeface="Carlito"/>
              </a:endParaRPr>
            </a:p>
          </p:txBody>
        </p:sp>
        <p:sp>
          <p:nvSpPr>
            <p:cNvPr id="64" name="object 48"/>
            <p:cNvSpPr txBox="1"/>
            <p:nvPr/>
          </p:nvSpPr>
          <p:spPr>
            <a:xfrm>
              <a:off x="1152134" y="3166153"/>
              <a:ext cx="757123" cy="884858"/>
            </a:xfrm>
            <a:prstGeom prst="rect">
              <a:avLst/>
            </a:prstGeom>
          </p:spPr>
          <p:txBody>
            <a:bodyPr vert="horz" wrap="square" lIns="0" tIns="93980" rIns="0" bIns="0" rtlCol="0">
              <a:spAutoFit/>
            </a:bodyPr>
            <a:lstStyle/>
            <a:p>
              <a:pPr algn="ctr">
                <a:lnSpc>
                  <a:spcPct val="100000"/>
                </a:lnSpc>
                <a:spcBef>
                  <a:spcPts val="740"/>
                </a:spcBef>
              </a:pPr>
              <a:r>
                <a:rPr lang="en-US" b="1" spc="-5" dirty="0">
                  <a:solidFill>
                    <a:srgbClr val="FFFFFF"/>
                  </a:solidFill>
                  <a:latin typeface="Carlito"/>
                  <a:cs typeface="Carlito"/>
                </a:rPr>
                <a:t>125</a:t>
              </a:r>
              <a:endParaRPr dirty="0">
                <a:latin typeface="Carlito"/>
                <a:cs typeface="Carlito"/>
              </a:endParaRPr>
            </a:p>
            <a:p>
              <a:pPr algn="ctr">
                <a:lnSpc>
                  <a:spcPct val="100000"/>
                </a:lnSpc>
                <a:spcBef>
                  <a:spcPts val="445"/>
                </a:spcBef>
              </a:pPr>
              <a:r>
                <a:rPr lang="en-US" sz="1000" spc="-10" dirty="0">
                  <a:solidFill>
                    <a:srgbClr val="FFFFFF"/>
                  </a:solidFill>
                  <a:latin typeface="Carlito"/>
                  <a:cs typeface="Carlito"/>
                </a:rPr>
                <a:t>Public &amp; Private sector </a:t>
              </a:r>
              <a:r>
                <a:rPr sz="1000" spc="-10" dirty="0">
                  <a:solidFill>
                    <a:srgbClr val="FFFFFF"/>
                  </a:solidFill>
                  <a:latin typeface="Carlito"/>
                  <a:cs typeface="Carlito"/>
                </a:rPr>
                <a:t>Cus</a:t>
              </a:r>
              <a:r>
                <a:rPr sz="1000" spc="-5" dirty="0">
                  <a:solidFill>
                    <a:srgbClr val="FFFFFF"/>
                  </a:solidFill>
                  <a:latin typeface="Carlito"/>
                  <a:cs typeface="Carlito"/>
                </a:rPr>
                <a:t>to</a:t>
              </a:r>
              <a:r>
                <a:rPr sz="1000" spc="-10" dirty="0">
                  <a:solidFill>
                    <a:srgbClr val="FFFFFF"/>
                  </a:solidFill>
                  <a:latin typeface="Carlito"/>
                  <a:cs typeface="Carlito"/>
                </a:rPr>
                <a:t>me</a:t>
              </a:r>
              <a:r>
                <a:rPr sz="1000" spc="-5" dirty="0">
                  <a:solidFill>
                    <a:srgbClr val="FFFFFF"/>
                  </a:solidFill>
                  <a:latin typeface="Carlito"/>
                  <a:cs typeface="Carlito"/>
                </a:rPr>
                <a:t>rs</a:t>
              </a:r>
              <a:endParaRPr sz="1000" dirty="0">
                <a:latin typeface="Carlito"/>
                <a:cs typeface="Carlito"/>
              </a:endParaRPr>
            </a:p>
          </p:txBody>
        </p:sp>
        <p:sp>
          <p:nvSpPr>
            <p:cNvPr id="65" name="object 49"/>
            <p:cNvSpPr/>
            <p:nvPr/>
          </p:nvSpPr>
          <p:spPr>
            <a:xfrm>
              <a:off x="1372876" y="2851857"/>
              <a:ext cx="316810" cy="346755"/>
            </a:xfrm>
            <a:prstGeom prst="rect">
              <a:avLst/>
            </a:prstGeom>
            <a:blipFill>
              <a:blip r:embed="rId10" cstate="print"/>
              <a:stretch>
                <a:fillRect/>
              </a:stretch>
            </a:blipFill>
          </p:spPr>
          <p:txBody>
            <a:bodyPr wrap="square" lIns="0" tIns="0" rIns="0" bIns="0" rtlCol="0"/>
            <a:lstStyle/>
            <a:p>
              <a:endParaRPr/>
            </a:p>
          </p:txBody>
        </p:sp>
        <p:sp>
          <p:nvSpPr>
            <p:cNvPr id="66" name="object 50"/>
            <p:cNvSpPr txBox="1"/>
            <p:nvPr/>
          </p:nvSpPr>
          <p:spPr>
            <a:xfrm>
              <a:off x="2750742" y="3091390"/>
              <a:ext cx="810091" cy="782265"/>
            </a:xfrm>
            <a:prstGeom prst="rect">
              <a:avLst/>
            </a:prstGeom>
          </p:spPr>
          <p:txBody>
            <a:bodyPr vert="horz" wrap="square" lIns="0" tIns="93980" rIns="0" bIns="0" rtlCol="0">
              <a:spAutoFit/>
            </a:bodyPr>
            <a:lstStyle/>
            <a:p>
              <a:pPr algn="ctr">
                <a:lnSpc>
                  <a:spcPct val="100000"/>
                </a:lnSpc>
                <a:spcBef>
                  <a:spcPts val="740"/>
                </a:spcBef>
              </a:pPr>
              <a:r>
                <a:rPr lang="en-US" b="1" spc="-5" dirty="0">
                  <a:solidFill>
                    <a:srgbClr val="FFFFFF"/>
                  </a:solidFill>
                  <a:latin typeface="Carlito"/>
                  <a:cs typeface="Carlito"/>
                </a:rPr>
                <a:t>150</a:t>
              </a:r>
              <a:endParaRPr dirty="0">
                <a:latin typeface="Carlito"/>
                <a:cs typeface="Carlito"/>
              </a:endParaRPr>
            </a:p>
            <a:p>
              <a:pPr algn="ctr">
                <a:lnSpc>
                  <a:spcPct val="100000"/>
                </a:lnSpc>
                <a:spcBef>
                  <a:spcPts val="445"/>
                </a:spcBef>
              </a:pPr>
              <a:r>
                <a:rPr lang="en-US" sz="1000" spc="-10" dirty="0">
                  <a:solidFill>
                    <a:srgbClr val="FFFFFF"/>
                  </a:solidFill>
                  <a:latin typeface="Carlito"/>
                  <a:cs typeface="Carlito"/>
                </a:rPr>
                <a:t>Subcontractor </a:t>
              </a:r>
            </a:p>
            <a:p>
              <a:pPr algn="ctr">
                <a:lnSpc>
                  <a:spcPct val="100000"/>
                </a:lnSpc>
                <a:spcBef>
                  <a:spcPts val="445"/>
                </a:spcBef>
              </a:pPr>
              <a:r>
                <a:rPr lang="en-US" sz="1000" spc="-10" dirty="0">
                  <a:solidFill>
                    <a:srgbClr val="FFFFFF"/>
                  </a:solidFill>
                  <a:latin typeface="Carlito"/>
                  <a:cs typeface="Carlito"/>
                </a:rPr>
                <a:t> </a:t>
              </a:r>
              <a:endParaRPr sz="1000" dirty="0">
                <a:latin typeface="Carlito"/>
                <a:cs typeface="Carlito"/>
              </a:endParaRPr>
            </a:p>
          </p:txBody>
        </p:sp>
        <p:sp>
          <p:nvSpPr>
            <p:cNvPr id="67" name="object 46"/>
            <p:cNvSpPr/>
            <p:nvPr/>
          </p:nvSpPr>
          <p:spPr>
            <a:xfrm>
              <a:off x="2981338" y="1323390"/>
              <a:ext cx="306165" cy="302483"/>
            </a:xfrm>
            <a:prstGeom prst="rect">
              <a:avLst/>
            </a:prstGeom>
            <a:blipFill>
              <a:blip r:embed="rId11" cstate="print"/>
              <a:stretch>
                <a:fillRect/>
              </a:stretch>
            </a:blipFill>
          </p:spPr>
          <p:txBody>
            <a:bodyPr wrap="square" lIns="0" tIns="0" rIns="0" bIns="0" rtlCol="0"/>
            <a:lstStyle/>
            <a:p>
              <a:endParaRPr/>
            </a:p>
          </p:txBody>
        </p:sp>
      </p:grpSp>
      <p:grpSp>
        <p:nvGrpSpPr>
          <p:cNvPr id="4" name="Group 3"/>
          <p:cNvGrpSpPr/>
          <p:nvPr/>
        </p:nvGrpSpPr>
        <p:grpSpPr>
          <a:xfrm>
            <a:off x="5184442" y="2514703"/>
            <a:ext cx="6456015" cy="2939137"/>
            <a:chOff x="4770753" y="3347782"/>
            <a:chExt cx="7086261" cy="3123081"/>
          </a:xfrm>
        </p:grpSpPr>
        <p:grpSp>
          <p:nvGrpSpPr>
            <p:cNvPr id="24" name="object 14"/>
            <p:cNvGrpSpPr/>
            <p:nvPr/>
          </p:nvGrpSpPr>
          <p:grpSpPr>
            <a:xfrm>
              <a:off x="4770753" y="3347782"/>
              <a:ext cx="7086261" cy="3123081"/>
              <a:chOff x="3697223" y="1831848"/>
              <a:chExt cx="5314696" cy="2342311"/>
            </a:xfrm>
          </p:grpSpPr>
          <p:sp>
            <p:nvSpPr>
              <p:cNvPr id="25" name="object 15"/>
              <p:cNvSpPr/>
              <p:nvPr/>
            </p:nvSpPr>
            <p:spPr>
              <a:xfrm>
                <a:off x="3788663" y="3570732"/>
                <a:ext cx="955548" cy="531876"/>
              </a:xfrm>
              <a:prstGeom prst="rect">
                <a:avLst/>
              </a:prstGeom>
              <a:blipFill>
                <a:blip r:embed="rId12" cstate="print"/>
                <a:stretch>
                  <a:fillRect/>
                </a:stretch>
              </a:blipFill>
            </p:spPr>
            <p:txBody>
              <a:bodyPr wrap="square" lIns="0" tIns="0" rIns="0" bIns="0" rtlCol="0"/>
              <a:lstStyle/>
              <a:p>
                <a:endParaRPr dirty="0"/>
              </a:p>
            </p:txBody>
          </p:sp>
          <p:sp>
            <p:nvSpPr>
              <p:cNvPr id="29" name="object 16"/>
              <p:cNvSpPr/>
              <p:nvPr/>
            </p:nvSpPr>
            <p:spPr>
              <a:xfrm>
                <a:off x="4776215" y="3282696"/>
                <a:ext cx="969263" cy="819912"/>
              </a:xfrm>
              <a:prstGeom prst="rect">
                <a:avLst/>
              </a:prstGeom>
              <a:blipFill>
                <a:blip r:embed="rId13" cstate="print"/>
                <a:stretch>
                  <a:fillRect/>
                </a:stretch>
              </a:blipFill>
            </p:spPr>
            <p:txBody>
              <a:bodyPr wrap="square" lIns="0" tIns="0" rIns="0" bIns="0" rtlCol="0"/>
              <a:lstStyle/>
              <a:p>
                <a:endParaRPr/>
              </a:p>
            </p:txBody>
          </p:sp>
          <p:sp>
            <p:nvSpPr>
              <p:cNvPr id="31" name="object 17"/>
              <p:cNvSpPr/>
              <p:nvPr/>
            </p:nvSpPr>
            <p:spPr>
              <a:xfrm>
                <a:off x="5769863" y="2904744"/>
                <a:ext cx="1008888" cy="1200912"/>
              </a:xfrm>
              <a:prstGeom prst="rect">
                <a:avLst/>
              </a:prstGeom>
              <a:blipFill>
                <a:blip r:embed="rId14" cstate="print"/>
                <a:stretch>
                  <a:fillRect/>
                </a:stretch>
              </a:blipFill>
            </p:spPr>
            <p:txBody>
              <a:bodyPr wrap="square" lIns="0" tIns="0" rIns="0" bIns="0" rtlCol="0"/>
              <a:lstStyle/>
              <a:p>
                <a:endParaRPr/>
              </a:p>
            </p:txBody>
          </p:sp>
          <p:sp>
            <p:nvSpPr>
              <p:cNvPr id="41" name="object 18"/>
              <p:cNvSpPr/>
              <p:nvPr/>
            </p:nvSpPr>
            <p:spPr>
              <a:xfrm>
                <a:off x="6795516" y="2462784"/>
                <a:ext cx="938783" cy="1644396"/>
              </a:xfrm>
              <a:prstGeom prst="rect">
                <a:avLst/>
              </a:prstGeom>
              <a:blipFill>
                <a:blip r:embed="rId15" cstate="print"/>
                <a:stretch>
                  <a:fillRect/>
                </a:stretch>
              </a:blipFill>
            </p:spPr>
            <p:txBody>
              <a:bodyPr wrap="square" lIns="0" tIns="0" rIns="0" bIns="0" rtlCol="0"/>
              <a:lstStyle/>
              <a:p>
                <a:endParaRPr/>
              </a:p>
            </p:txBody>
          </p:sp>
          <p:sp>
            <p:nvSpPr>
              <p:cNvPr id="42" name="object 19"/>
              <p:cNvSpPr/>
              <p:nvPr/>
            </p:nvSpPr>
            <p:spPr>
              <a:xfrm>
                <a:off x="3697223" y="3643883"/>
                <a:ext cx="228599" cy="201168"/>
              </a:xfrm>
              <a:prstGeom prst="rect">
                <a:avLst/>
              </a:prstGeom>
              <a:blipFill>
                <a:blip r:embed="rId16" cstate="print"/>
                <a:stretch>
                  <a:fillRect/>
                </a:stretch>
              </a:blipFill>
            </p:spPr>
            <p:txBody>
              <a:bodyPr wrap="square" lIns="0" tIns="0" rIns="0" bIns="0" rtlCol="0"/>
              <a:lstStyle/>
              <a:p>
                <a:endParaRPr/>
              </a:p>
            </p:txBody>
          </p:sp>
          <p:sp>
            <p:nvSpPr>
              <p:cNvPr id="43" name="object 20"/>
              <p:cNvSpPr/>
              <p:nvPr/>
            </p:nvSpPr>
            <p:spPr>
              <a:xfrm>
                <a:off x="4629911" y="3378708"/>
                <a:ext cx="228599" cy="202692"/>
              </a:xfrm>
              <a:prstGeom prst="rect">
                <a:avLst/>
              </a:prstGeom>
              <a:blipFill>
                <a:blip r:embed="rId17" cstate="print"/>
                <a:stretch>
                  <a:fillRect/>
                </a:stretch>
              </a:blipFill>
            </p:spPr>
            <p:txBody>
              <a:bodyPr wrap="square" lIns="0" tIns="0" rIns="0" bIns="0" rtlCol="0"/>
              <a:lstStyle/>
              <a:p>
                <a:endParaRPr/>
              </a:p>
            </p:txBody>
          </p:sp>
          <p:sp>
            <p:nvSpPr>
              <p:cNvPr id="44" name="object 21"/>
              <p:cNvSpPr/>
              <p:nvPr/>
            </p:nvSpPr>
            <p:spPr>
              <a:xfrm>
                <a:off x="5632703" y="3092196"/>
                <a:ext cx="228599" cy="201168"/>
              </a:xfrm>
              <a:prstGeom prst="rect">
                <a:avLst/>
              </a:prstGeom>
              <a:blipFill>
                <a:blip r:embed="rId18" cstate="print"/>
                <a:stretch>
                  <a:fillRect/>
                </a:stretch>
              </a:blipFill>
            </p:spPr>
            <p:txBody>
              <a:bodyPr wrap="square" lIns="0" tIns="0" rIns="0" bIns="0" rtlCol="0"/>
              <a:lstStyle/>
              <a:p>
                <a:endParaRPr/>
              </a:p>
            </p:txBody>
          </p:sp>
          <p:sp>
            <p:nvSpPr>
              <p:cNvPr id="45" name="object 22"/>
              <p:cNvSpPr/>
              <p:nvPr/>
            </p:nvSpPr>
            <p:spPr>
              <a:xfrm>
                <a:off x="6658355" y="2741676"/>
                <a:ext cx="228600" cy="201168"/>
              </a:xfrm>
              <a:prstGeom prst="rect">
                <a:avLst/>
              </a:prstGeom>
              <a:blipFill>
                <a:blip r:embed="rId16" cstate="print"/>
                <a:stretch>
                  <a:fillRect/>
                </a:stretch>
              </a:blipFill>
            </p:spPr>
            <p:txBody>
              <a:bodyPr wrap="square" lIns="0" tIns="0" rIns="0" bIns="0" rtlCol="0"/>
              <a:lstStyle/>
              <a:p>
                <a:endParaRPr/>
              </a:p>
            </p:txBody>
          </p:sp>
          <p:sp>
            <p:nvSpPr>
              <p:cNvPr id="46" name="object 23"/>
              <p:cNvSpPr/>
              <p:nvPr/>
            </p:nvSpPr>
            <p:spPr>
              <a:xfrm>
                <a:off x="7763255" y="1903476"/>
                <a:ext cx="934212" cy="2225040"/>
              </a:xfrm>
              <a:prstGeom prst="rect">
                <a:avLst/>
              </a:prstGeom>
              <a:blipFill>
                <a:blip r:embed="rId19" cstate="print"/>
                <a:stretch>
                  <a:fillRect/>
                </a:stretch>
              </a:blipFill>
            </p:spPr>
            <p:txBody>
              <a:bodyPr wrap="square" lIns="0" tIns="0" rIns="0" bIns="0" rtlCol="0"/>
              <a:lstStyle/>
              <a:p>
                <a:endParaRPr/>
              </a:p>
            </p:txBody>
          </p:sp>
          <p:sp>
            <p:nvSpPr>
              <p:cNvPr id="47" name="object 24"/>
              <p:cNvSpPr/>
              <p:nvPr/>
            </p:nvSpPr>
            <p:spPr>
              <a:xfrm>
                <a:off x="3788409" y="4000169"/>
                <a:ext cx="5223510" cy="173990"/>
              </a:xfrm>
              <a:custGeom>
                <a:avLst/>
                <a:gdLst/>
                <a:ahLst/>
                <a:cxnLst/>
                <a:rect l="l" t="t" r="r" b="b"/>
                <a:pathLst>
                  <a:path w="5223509" h="173989">
                    <a:moveTo>
                      <a:pt x="5166253" y="57708"/>
                    </a:moveTo>
                    <a:lnTo>
                      <a:pt x="5078221" y="57708"/>
                    </a:lnTo>
                    <a:lnTo>
                      <a:pt x="5078603" y="115620"/>
                    </a:lnTo>
                    <a:lnTo>
                      <a:pt x="5049646" y="115819"/>
                    </a:lnTo>
                    <a:lnTo>
                      <a:pt x="5050028" y="173736"/>
                    </a:lnTo>
                    <a:lnTo>
                      <a:pt x="5223129" y="85674"/>
                    </a:lnTo>
                    <a:lnTo>
                      <a:pt x="5166253" y="57708"/>
                    </a:lnTo>
                    <a:close/>
                  </a:path>
                  <a:path w="5223509" h="173989">
                    <a:moveTo>
                      <a:pt x="5049265" y="57907"/>
                    </a:moveTo>
                    <a:lnTo>
                      <a:pt x="0" y="92557"/>
                    </a:lnTo>
                    <a:lnTo>
                      <a:pt x="507" y="150469"/>
                    </a:lnTo>
                    <a:lnTo>
                      <a:pt x="5049646" y="115819"/>
                    </a:lnTo>
                    <a:lnTo>
                      <a:pt x="5049265" y="57907"/>
                    </a:lnTo>
                    <a:close/>
                  </a:path>
                  <a:path w="5223509" h="173989">
                    <a:moveTo>
                      <a:pt x="5078221" y="57708"/>
                    </a:moveTo>
                    <a:lnTo>
                      <a:pt x="5049265" y="57907"/>
                    </a:lnTo>
                    <a:lnTo>
                      <a:pt x="5049646" y="115819"/>
                    </a:lnTo>
                    <a:lnTo>
                      <a:pt x="5078603" y="115620"/>
                    </a:lnTo>
                    <a:lnTo>
                      <a:pt x="5078221" y="57708"/>
                    </a:lnTo>
                    <a:close/>
                  </a:path>
                  <a:path w="5223509" h="173989">
                    <a:moveTo>
                      <a:pt x="5048885" y="0"/>
                    </a:moveTo>
                    <a:lnTo>
                      <a:pt x="5049265" y="57907"/>
                    </a:lnTo>
                    <a:lnTo>
                      <a:pt x="5166253" y="57708"/>
                    </a:lnTo>
                    <a:lnTo>
                      <a:pt x="5048885" y="0"/>
                    </a:lnTo>
                    <a:close/>
                  </a:path>
                </a:pathLst>
              </a:custGeom>
              <a:solidFill>
                <a:srgbClr val="000000"/>
              </a:solidFill>
            </p:spPr>
            <p:txBody>
              <a:bodyPr wrap="square" lIns="0" tIns="0" rIns="0" bIns="0" rtlCol="0"/>
              <a:lstStyle/>
              <a:p>
                <a:endParaRPr/>
              </a:p>
            </p:txBody>
          </p:sp>
          <p:sp>
            <p:nvSpPr>
              <p:cNvPr id="48" name="object 25"/>
              <p:cNvSpPr/>
              <p:nvPr/>
            </p:nvSpPr>
            <p:spPr>
              <a:xfrm>
                <a:off x="7636764" y="2337816"/>
                <a:ext cx="230123" cy="202691"/>
              </a:xfrm>
              <a:prstGeom prst="rect">
                <a:avLst/>
              </a:prstGeom>
              <a:blipFill>
                <a:blip r:embed="rId20" cstate="print"/>
                <a:stretch>
                  <a:fillRect/>
                </a:stretch>
              </a:blipFill>
            </p:spPr>
            <p:txBody>
              <a:bodyPr wrap="square" lIns="0" tIns="0" rIns="0" bIns="0" rtlCol="0"/>
              <a:lstStyle/>
              <a:p>
                <a:endParaRPr/>
              </a:p>
            </p:txBody>
          </p:sp>
          <p:sp>
            <p:nvSpPr>
              <p:cNvPr id="49" name="object 26"/>
              <p:cNvSpPr/>
              <p:nvPr/>
            </p:nvSpPr>
            <p:spPr>
              <a:xfrm>
                <a:off x="8532876" y="1831848"/>
                <a:ext cx="228600" cy="202691"/>
              </a:xfrm>
              <a:prstGeom prst="rect">
                <a:avLst/>
              </a:prstGeom>
              <a:blipFill>
                <a:blip r:embed="rId21" cstate="print"/>
                <a:stretch>
                  <a:fillRect/>
                </a:stretch>
              </a:blipFill>
            </p:spPr>
            <p:txBody>
              <a:bodyPr wrap="square" lIns="0" tIns="0" rIns="0" bIns="0" rtlCol="0"/>
              <a:lstStyle/>
              <a:p>
                <a:endParaRPr/>
              </a:p>
            </p:txBody>
          </p:sp>
        </p:grpSp>
        <p:sp>
          <p:nvSpPr>
            <p:cNvPr id="50" name="object 28"/>
            <p:cNvSpPr txBox="1"/>
            <p:nvPr/>
          </p:nvSpPr>
          <p:spPr>
            <a:xfrm>
              <a:off x="6651368" y="5768619"/>
              <a:ext cx="628905" cy="433760"/>
            </a:xfrm>
            <a:prstGeom prst="rect">
              <a:avLst/>
            </a:prstGeom>
          </p:spPr>
          <p:txBody>
            <a:bodyPr vert="horz" wrap="square" lIns="0" tIns="12700" rIns="0" bIns="0" rtlCol="0">
              <a:spAutoFit/>
            </a:bodyPr>
            <a:lstStyle/>
            <a:p>
              <a:pPr marL="12700">
                <a:lnSpc>
                  <a:spcPct val="100000"/>
                </a:lnSpc>
                <a:spcBef>
                  <a:spcPts val="100"/>
                </a:spcBef>
              </a:pPr>
              <a:r>
                <a:rPr lang="en-US" sz="1200" b="1" dirty="0">
                  <a:solidFill>
                    <a:srgbClr val="FFFFFF"/>
                  </a:solidFill>
                  <a:latin typeface="Carlito"/>
                  <a:cs typeface="Carlito"/>
                </a:rPr>
                <a:t>125% growth </a:t>
              </a:r>
              <a:endParaRPr sz="1200" dirty="0">
                <a:latin typeface="Carlito"/>
                <a:cs typeface="Carlito"/>
              </a:endParaRPr>
            </a:p>
          </p:txBody>
        </p:sp>
        <p:sp>
          <p:nvSpPr>
            <p:cNvPr id="51" name="object 29"/>
            <p:cNvSpPr txBox="1"/>
            <p:nvPr/>
          </p:nvSpPr>
          <p:spPr>
            <a:xfrm>
              <a:off x="10482831" y="4386774"/>
              <a:ext cx="662093" cy="579646"/>
            </a:xfrm>
            <a:prstGeom prst="rect">
              <a:avLst/>
            </a:prstGeom>
          </p:spPr>
          <p:txBody>
            <a:bodyPr vert="horz" wrap="square" lIns="0" tIns="12700" rIns="0" bIns="0" rtlCol="0">
              <a:spAutoFit/>
            </a:bodyPr>
            <a:lstStyle/>
            <a:p>
              <a:pPr marL="12700">
                <a:spcBef>
                  <a:spcPts val="100"/>
                </a:spcBef>
              </a:pPr>
              <a:r>
                <a:rPr lang="en-US" sz="1200" b="1" dirty="0">
                  <a:solidFill>
                    <a:srgbClr val="FFFFFF"/>
                  </a:solidFill>
                  <a:latin typeface="Carlito"/>
                  <a:cs typeface="Carlito"/>
                </a:rPr>
                <a:t>340% growth </a:t>
              </a:r>
              <a:endParaRPr lang="en-US" sz="1200" dirty="0">
                <a:latin typeface="Carlito"/>
                <a:cs typeface="Carlito"/>
              </a:endParaRPr>
            </a:p>
            <a:p>
              <a:pPr marL="12700">
                <a:lnSpc>
                  <a:spcPct val="100000"/>
                </a:lnSpc>
                <a:spcBef>
                  <a:spcPts val="100"/>
                </a:spcBef>
              </a:pPr>
              <a:endParaRPr sz="1200" dirty="0">
                <a:latin typeface="Carlito"/>
                <a:cs typeface="Carlito"/>
              </a:endParaRPr>
            </a:p>
          </p:txBody>
        </p:sp>
        <p:sp>
          <p:nvSpPr>
            <p:cNvPr id="52" name="object 30"/>
            <p:cNvSpPr txBox="1"/>
            <p:nvPr/>
          </p:nvSpPr>
          <p:spPr>
            <a:xfrm>
              <a:off x="9220614" y="5063613"/>
              <a:ext cx="560493" cy="579646"/>
            </a:xfrm>
            <a:prstGeom prst="rect">
              <a:avLst/>
            </a:prstGeom>
          </p:spPr>
          <p:txBody>
            <a:bodyPr vert="horz" wrap="square" lIns="0" tIns="12700" rIns="0" bIns="0" rtlCol="0">
              <a:spAutoFit/>
            </a:bodyPr>
            <a:lstStyle/>
            <a:p>
              <a:pPr marL="12700">
                <a:spcBef>
                  <a:spcPts val="100"/>
                </a:spcBef>
              </a:pPr>
              <a:r>
                <a:rPr lang="en-US" sz="1200" b="1" dirty="0">
                  <a:solidFill>
                    <a:srgbClr val="FFFFFF"/>
                  </a:solidFill>
                  <a:latin typeface="Carlito"/>
                  <a:cs typeface="Carlito"/>
                </a:rPr>
                <a:t>220% growth </a:t>
              </a:r>
              <a:endParaRPr lang="en-US" sz="1200" dirty="0">
                <a:latin typeface="Carlito"/>
                <a:cs typeface="Carlito"/>
              </a:endParaRPr>
            </a:p>
            <a:p>
              <a:pPr marL="12700">
                <a:lnSpc>
                  <a:spcPct val="100000"/>
                </a:lnSpc>
                <a:spcBef>
                  <a:spcPts val="100"/>
                </a:spcBef>
              </a:pPr>
              <a:endParaRPr sz="1200" dirty="0">
                <a:latin typeface="Carlito"/>
                <a:cs typeface="Carlito"/>
              </a:endParaRPr>
            </a:p>
          </p:txBody>
        </p:sp>
        <p:sp>
          <p:nvSpPr>
            <p:cNvPr id="53" name="object 31"/>
            <p:cNvSpPr txBox="1"/>
            <p:nvPr/>
          </p:nvSpPr>
          <p:spPr>
            <a:xfrm>
              <a:off x="7957344" y="5485848"/>
              <a:ext cx="560493" cy="579646"/>
            </a:xfrm>
            <a:prstGeom prst="rect">
              <a:avLst/>
            </a:prstGeom>
          </p:spPr>
          <p:txBody>
            <a:bodyPr vert="horz" wrap="square" lIns="0" tIns="12700" rIns="0" bIns="0" rtlCol="0">
              <a:spAutoFit/>
            </a:bodyPr>
            <a:lstStyle/>
            <a:p>
              <a:pPr marL="12700">
                <a:spcBef>
                  <a:spcPts val="100"/>
                </a:spcBef>
              </a:pPr>
              <a:r>
                <a:rPr lang="en-US" sz="1200" b="1" dirty="0">
                  <a:solidFill>
                    <a:srgbClr val="FFFFFF"/>
                  </a:solidFill>
                  <a:latin typeface="Carlito"/>
                  <a:cs typeface="Carlito"/>
                </a:rPr>
                <a:t>290% growth </a:t>
              </a:r>
              <a:endParaRPr lang="en-US" sz="1200" dirty="0">
                <a:latin typeface="Carlito"/>
                <a:cs typeface="Carlito"/>
              </a:endParaRPr>
            </a:p>
            <a:p>
              <a:pPr marL="12700">
                <a:lnSpc>
                  <a:spcPct val="100000"/>
                </a:lnSpc>
                <a:spcBef>
                  <a:spcPts val="100"/>
                </a:spcBef>
              </a:pPr>
              <a:endParaRPr sz="1200" dirty="0">
                <a:latin typeface="Carlito"/>
                <a:cs typeface="Carlito"/>
              </a:endParaRPr>
            </a:p>
          </p:txBody>
        </p:sp>
        <p:sp>
          <p:nvSpPr>
            <p:cNvPr id="75" name="object 28">
              <a:extLst>
                <a:ext uri="{FF2B5EF4-FFF2-40B4-BE49-F238E27FC236}">
                  <a16:creationId xmlns:a16="http://schemas.microsoft.com/office/drawing/2014/main" id="{740902F1-30B2-4937-98B8-36D6CFD8FAC3}"/>
                </a:ext>
              </a:extLst>
            </p:cNvPr>
            <p:cNvSpPr txBox="1"/>
            <p:nvPr/>
          </p:nvSpPr>
          <p:spPr>
            <a:xfrm>
              <a:off x="5407107" y="5931746"/>
              <a:ext cx="698850" cy="433760"/>
            </a:xfrm>
            <a:prstGeom prst="rect">
              <a:avLst/>
            </a:prstGeom>
          </p:spPr>
          <p:txBody>
            <a:bodyPr vert="horz" wrap="square" lIns="0" tIns="12700" rIns="0" bIns="0" rtlCol="0">
              <a:spAutoFit/>
            </a:bodyPr>
            <a:lstStyle/>
            <a:p>
              <a:pPr marL="12700">
                <a:lnSpc>
                  <a:spcPct val="100000"/>
                </a:lnSpc>
                <a:spcBef>
                  <a:spcPts val="100"/>
                </a:spcBef>
              </a:pPr>
              <a:r>
                <a:rPr lang="en-US" sz="1200" b="1" dirty="0">
                  <a:solidFill>
                    <a:srgbClr val="FFFFFF"/>
                  </a:solidFill>
                  <a:latin typeface="Carlito"/>
                  <a:cs typeface="Carlito"/>
                </a:rPr>
                <a:t>95% growth </a:t>
              </a:r>
              <a:endParaRPr sz="1200" dirty="0">
                <a:latin typeface="Carlito"/>
                <a:cs typeface="Carlito"/>
              </a:endParaRPr>
            </a:p>
          </p:txBody>
        </p:sp>
      </p:grpSp>
      <p:grpSp>
        <p:nvGrpSpPr>
          <p:cNvPr id="80" name="Group 79"/>
          <p:cNvGrpSpPr/>
          <p:nvPr/>
        </p:nvGrpSpPr>
        <p:grpSpPr>
          <a:xfrm>
            <a:off x="-5961" y="578365"/>
            <a:ext cx="1665811" cy="72000"/>
            <a:chOff x="7102" y="1772030"/>
            <a:chExt cx="1665811" cy="72000"/>
          </a:xfrm>
        </p:grpSpPr>
        <p:sp>
          <p:nvSpPr>
            <p:cNvPr id="81" name="Rectangle 80"/>
            <p:cNvSpPr/>
            <p:nvPr/>
          </p:nvSpPr>
          <p:spPr>
            <a:xfrm>
              <a:off x="1024913" y="1790030"/>
              <a:ext cx="648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102" y="1772030"/>
              <a:ext cx="1116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p:cNvSpPr txBox="1"/>
          <p:nvPr/>
        </p:nvSpPr>
        <p:spPr>
          <a:xfrm>
            <a:off x="9093" y="16277"/>
            <a:ext cx="1755609" cy="523220"/>
          </a:xfrm>
          <a:prstGeom prst="rect">
            <a:avLst/>
          </a:prstGeom>
          <a:noFill/>
        </p:spPr>
        <p:txBody>
          <a:bodyPr wrap="none" rtlCol="0">
            <a:spAutoFit/>
          </a:bodyPr>
          <a:lstStyle/>
          <a:p>
            <a:r>
              <a:rPr lang="en-IN" sz="2800" b="1" dirty="0">
                <a:solidFill>
                  <a:srgbClr val="E84324"/>
                </a:solidFill>
                <a:latin typeface="Century Gothic" panose="020B0502020202020204" pitchFamily="34" charset="0"/>
              </a:rPr>
              <a:t>About US</a:t>
            </a:r>
          </a:p>
        </p:txBody>
      </p:sp>
      <p:sp>
        <p:nvSpPr>
          <p:cNvPr id="2" name="TextBox 1"/>
          <p:cNvSpPr txBox="1"/>
          <p:nvPr/>
        </p:nvSpPr>
        <p:spPr>
          <a:xfrm>
            <a:off x="4437326" y="789391"/>
            <a:ext cx="6898906" cy="1754326"/>
          </a:xfrm>
          <a:prstGeom prst="rect">
            <a:avLst/>
          </a:prstGeom>
          <a:noFill/>
        </p:spPr>
        <p:txBody>
          <a:bodyPr wrap="square" rtlCol="0">
            <a:spAutoFit/>
          </a:bodyPr>
          <a:lstStyle/>
          <a:p>
            <a:pPr algn="just">
              <a:lnSpc>
                <a:spcPct val="120000"/>
              </a:lnSpc>
            </a:pPr>
            <a:r>
              <a:rPr lang="en-US" sz="1500" dirty="0" err="1">
                <a:solidFill>
                  <a:srgbClr val="212934"/>
                </a:solidFill>
              </a:rPr>
              <a:t>Kimoha</a:t>
            </a:r>
            <a:r>
              <a:rPr lang="en-US" sz="1500" dirty="0">
                <a:solidFill>
                  <a:srgbClr val="212934"/>
                </a:solidFill>
              </a:rPr>
              <a:t> Technologies helps your business to deliver better IT Solutions in a dynamic market environment. Our technical expertise in the North American </a:t>
            </a:r>
            <a:r>
              <a:rPr lang="en-US" sz="1500" dirty="0" smtClean="0">
                <a:solidFill>
                  <a:srgbClr val="212934"/>
                </a:solidFill>
              </a:rPr>
              <a:t>markets,</a:t>
            </a:r>
          </a:p>
          <a:p>
            <a:pPr algn="just">
              <a:lnSpc>
                <a:spcPct val="120000"/>
              </a:lnSpc>
            </a:pPr>
            <a:r>
              <a:rPr lang="en-US" sz="1500" dirty="0" smtClean="0">
                <a:solidFill>
                  <a:srgbClr val="212934"/>
                </a:solidFill>
              </a:rPr>
              <a:t>it </a:t>
            </a:r>
            <a:r>
              <a:rPr lang="en-US" sz="1500" dirty="0">
                <a:solidFill>
                  <a:srgbClr val="212934"/>
                </a:solidFill>
              </a:rPr>
              <a:t>has earned for itself a reputation for providing cutting edge technical solutions. Our industry and market specific focus coupled with our dedication to customer satisfaction has made us one of the most trustworthy and reliable companies in the world of IT field.</a:t>
            </a:r>
            <a:endParaRPr lang="en-IN" sz="1500" dirty="0">
              <a:solidFill>
                <a:srgbClr val="212934"/>
              </a:solidFill>
            </a:endParaRPr>
          </a:p>
        </p:txBody>
      </p:sp>
      <p:sp>
        <p:nvSpPr>
          <p:cNvPr id="71" name="object 13"/>
          <p:cNvSpPr txBox="1"/>
          <p:nvPr/>
        </p:nvSpPr>
        <p:spPr>
          <a:xfrm>
            <a:off x="5295210" y="5481153"/>
            <a:ext cx="6014727" cy="182101"/>
          </a:xfrm>
          <a:prstGeom prst="rect">
            <a:avLst/>
          </a:prstGeom>
        </p:spPr>
        <p:txBody>
          <a:bodyPr vert="horz" wrap="square" lIns="0" tIns="12700" rIns="0" bIns="0" rtlCol="0">
            <a:spAutoFit/>
          </a:bodyPr>
          <a:lstStyle/>
          <a:p>
            <a:pPr marL="12700">
              <a:lnSpc>
                <a:spcPct val="100000"/>
              </a:lnSpc>
              <a:spcBef>
                <a:spcPts val="100"/>
              </a:spcBef>
            </a:pPr>
            <a:r>
              <a:rPr lang="en-IN" sz="1100" b="1" dirty="0">
                <a:solidFill>
                  <a:schemeClr val="tx1">
                    <a:lumMod val="95000"/>
                    <a:lumOff val="5000"/>
                  </a:schemeClr>
                </a:solidFill>
                <a:latin typeface="Carlito"/>
                <a:cs typeface="Carlito"/>
              </a:rPr>
              <a:t> </a:t>
            </a:r>
            <a:r>
              <a:rPr lang="en-IN" sz="1100" b="1" dirty="0" smtClean="0">
                <a:solidFill>
                  <a:schemeClr val="tx1">
                    <a:lumMod val="95000"/>
                    <a:lumOff val="5000"/>
                  </a:schemeClr>
                </a:solidFill>
                <a:latin typeface="Carlito"/>
                <a:cs typeface="Carlito"/>
              </a:rPr>
              <a:t>         2017                       </a:t>
            </a:r>
            <a:r>
              <a:rPr lang="en-IN" sz="1100" b="1" dirty="0">
                <a:solidFill>
                  <a:schemeClr val="tx1">
                    <a:lumMod val="95000"/>
                    <a:lumOff val="5000"/>
                  </a:schemeClr>
                </a:solidFill>
                <a:latin typeface="Carlito"/>
                <a:cs typeface="Carlito"/>
              </a:rPr>
              <a:t>2018              </a:t>
            </a:r>
            <a:r>
              <a:rPr lang="en-IN" sz="1100" b="1" dirty="0" smtClean="0">
                <a:solidFill>
                  <a:schemeClr val="tx1">
                    <a:lumMod val="95000"/>
                    <a:lumOff val="5000"/>
                  </a:schemeClr>
                </a:solidFill>
                <a:latin typeface="Carlito"/>
                <a:cs typeface="Carlito"/>
              </a:rPr>
              <a:t>           </a:t>
            </a:r>
            <a:r>
              <a:rPr lang="en-IN" sz="1100" b="1" dirty="0">
                <a:solidFill>
                  <a:schemeClr val="tx1">
                    <a:lumMod val="95000"/>
                    <a:lumOff val="5000"/>
                  </a:schemeClr>
                </a:solidFill>
                <a:latin typeface="Carlito"/>
                <a:cs typeface="Carlito"/>
              </a:rPr>
              <a:t>2019                        </a:t>
            </a:r>
            <a:r>
              <a:rPr lang="en-IN" sz="1100" b="1" dirty="0" smtClean="0">
                <a:solidFill>
                  <a:schemeClr val="tx1">
                    <a:lumMod val="95000"/>
                    <a:lumOff val="5000"/>
                  </a:schemeClr>
                </a:solidFill>
                <a:latin typeface="Carlito"/>
                <a:cs typeface="Carlito"/>
              </a:rPr>
              <a:t> </a:t>
            </a:r>
            <a:r>
              <a:rPr lang="en-IN" sz="1100" b="1" dirty="0">
                <a:solidFill>
                  <a:schemeClr val="tx1">
                    <a:lumMod val="95000"/>
                    <a:lumOff val="5000"/>
                  </a:schemeClr>
                </a:solidFill>
                <a:latin typeface="Carlito"/>
                <a:cs typeface="Carlito"/>
              </a:rPr>
              <a:t>2020    </a:t>
            </a:r>
            <a:r>
              <a:rPr lang="en-IN" sz="1100" b="1" dirty="0" smtClean="0">
                <a:solidFill>
                  <a:schemeClr val="tx1">
                    <a:lumMod val="95000"/>
                    <a:lumOff val="5000"/>
                  </a:schemeClr>
                </a:solidFill>
                <a:latin typeface="Carlito"/>
                <a:cs typeface="Carlito"/>
              </a:rPr>
              <a:t>                    </a:t>
            </a:r>
            <a:r>
              <a:rPr lang="en-IN" sz="1100" b="1" dirty="0">
                <a:solidFill>
                  <a:schemeClr val="tx1">
                    <a:lumMod val="95000"/>
                    <a:lumOff val="5000"/>
                  </a:schemeClr>
                </a:solidFill>
                <a:latin typeface="Carlito"/>
                <a:cs typeface="Carlito"/>
              </a:rPr>
              <a:t>2021</a:t>
            </a:r>
            <a:endParaRPr sz="1100" b="1" dirty="0">
              <a:solidFill>
                <a:schemeClr val="tx1">
                  <a:lumMod val="95000"/>
                  <a:lumOff val="5000"/>
                </a:schemeClr>
              </a:solidFill>
              <a:latin typeface="Carlito"/>
              <a:cs typeface="Carlito"/>
            </a:endParaRPr>
          </a:p>
        </p:txBody>
      </p:sp>
    </p:spTree>
    <p:extLst>
      <p:ext uri="{BB962C8B-B14F-4D97-AF65-F5344CB8AC3E}">
        <p14:creationId xmlns:p14="http://schemas.microsoft.com/office/powerpoint/2010/main" val="32559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(2)</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918607" cy="338554"/>
              <a:chOff x="6020075" y="6221650"/>
              <a:chExt cx="2918607" cy="338554"/>
            </a:xfrm>
          </p:grpSpPr>
          <p:sp>
            <p:nvSpPr>
              <p:cNvPr id="11" name="TextBox 10"/>
              <p:cNvSpPr txBox="1"/>
              <p:nvPr/>
            </p:nvSpPr>
            <p:spPr>
              <a:xfrm>
                <a:off x="6205241" y="6221650"/>
                <a:ext cx="2733441" cy="338554"/>
              </a:xfrm>
              <a:prstGeom prst="rect">
                <a:avLst/>
              </a:prstGeom>
              <a:noFill/>
            </p:spPr>
            <p:txBody>
              <a:bodyPr wrap="none" rtlCol="0">
                <a:spAutoFit/>
              </a:bodyPr>
              <a:lstStyle/>
              <a:p>
                <a:pPr marL="285750" indent="-285750">
                  <a:buFont typeface="Arial" panose="020B0604020202020204" pitchFamily="34" charset="0"/>
                  <a:buChar char="•"/>
                </a:pPr>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26" y="813824"/>
            <a:ext cx="6729166" cy="3703760"/>
          </a:xfrm>
          <a:prstGeom prst="rect">
            <a:avLst/>
          </a:prstGeom>
        </p:spPr>
      </p:pic>
      <p:sp>
        <p:nvSpPr>
          <p:cNvPr id="16" name="TextBox 15"/>
          <p:cNvSpPr txBox="1"/>
          <p:nvPr/>
        </p:nvSpPr>
        <p:spPr>
          <a:xfrm>
            <a:off x="9093" y="88847"/>
            <a:ext cx="4536819" cy="523220"/>
          </a:xfrm>
          <a:prstGeom prst="rect">
            <a:avLst/>
          </a:prstGeom>
          <a:noFill/>
        </p:spPr>
        <p:txBody>
          <a:bodyPr wrap="none" rtlCol="0">
            <a:spAutoFit/>
          </a:bodyPr>
          <a:lstStyle/>
          <a:p>
            <a:r>
              <a:rPr lang="en-IN" sz="2800" b="1" dirty="0">
                <a:solidFill>
                  <a:srgbClr val="E84324"/>
                </a:solidFill>
                <a:latin typeface="Century Gothic" panose="020B0502020202020204" pitchFamily="34" charset="0"/>
              </a:rPr>
              <a:t>Geographical Coverage</a:t>
            </a:r>
          </a:p>
        </p:txBody>
      </p:sp>
      <p:grpSp>
        <p:nvGrpSpPr>
          <p:cNvPr id="17" name="Group 16"/>
          <p:cNvGrpSpPr/>
          <p:nvPr/>
        </p:nvGrpSpPr>
        <p:grpSpPr>
          <a:xfrm>
            <a:off x="7102" y="650935"/>
            <a:ext cx="4376099" cy="72000"/>
            <a:chOff x="7102" y="1772030"/>
            <a:chExt cx="4376099" cy="72000"/>
          </a:xfrm>
        </p:grpSpPr>
        <p:sp>
          <p:nvSpPr>
            <p:cNvPr id="18" name="Rectangle 17"/>
            <p:cNvSpPr/>
            <p:nvPr/>
          </p:nvSpPr>
          <p:spPr>
            <a:xfrm>
              <a:off x="2331201" y="1790030"/>
              <a:ext cx="2052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102" y="1772030"/>
              <a:ext cx="2700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ontent Placeholder 2">
            <a:extLst>
              <a:ext uri="{FF2B5EF4-FFF2-40B4-BE49-F238E27FC236}">
                <a16:creationId xmlns:a16="http://schemas.microsoft.com/office/drawing/2014/main" id="{4493C673-40F5-4214-9866-065F910CD883}"/>
              </a:ext>
            </a:extLst>
          </p:cNvPr>
          <p:cNvSpPr txBox="1">
            <a:spLocks/>
          </p:cNvSpPr>
          <p:nvPr/>
        </p:nvSpPr>
        <p:spPr>
          <a:xfrm>
            <a:off x="8529393" y="830980"/>
            <a:ext cx="3312263" cy="3805463"/>
          </a:xfrm>
          <a:prstGeom prst="rect">
            <a:avLst/>
          </a:prstGeom>
        </p:spPr>
        <p:style>
          <a:lnRef idx="0">
            <a:scrgbClr r="0" g="0" b="0"/>
          </a:lnRef>
          <a:fillRef idx="1001">
            <a:schemeClr val="lt2"/>
          </a:fillRef>
          <a:effectRef idx="0">
            <a:scrgbClr r="0" g="0" b="0"/>
          </a:effectRef>
          <a:fontRef idx="major"/>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267"/>
              </a:spcBef>
              <a:spcAft>
                <a:spcPts val="267"/>
              </a:spcAft>
            </a:pPr>
            <a:endParaRPr lang="en-US" sz="1333" dirty="0"/>
          </a:p>
        </p:txBody>
      </p:sp>
      <p:sp>
        <p:nvSpPr>
          <p:cNvPr id="22" name="Rectangle 21">
            <a:extLst>
              <a:ext uri="{FF2B5EF4-FFF2-40B4-BE49-F238E27FC236}">
                <a16:creationId xmlns:a16="http://schemas.microsoft.com/office/drawing/2014/main" id="{8CB2ED38-F5B2-4002-9D1E-0EEAB0870603}"/>
              </a:ext>
            </a:extLst>
          </p:cNvPr>
          <p:cNvSpPr/>
          <p:nvPr/>
        </p:nvSpPr>
        <p:spPr>
          <a:xfrm>
            <a:off x="8504501" y="5202633"/>
            <a:ext cx="3367965" cy="297454"/>
          </a:xfrm>
          <a:prstGeom prst="rect">
            <a:avLst/>
          </a:prstGeom>
        </p:spPr>
        <p:style>
          <a:lnRef idx="0">
            <a:scrgbClr r="0" g="0" b="0"/>
          </a:lnRef>
          <a:fillRef idx="1001">
            <a:schemeClr val="lt2"/>
          </a:fillRef>
          <a:effectRef idx="0">
            <a:scrgbClr r="0" g="0" b="0"/>
          </a:effectRef>
          <a:fontRef idx="major"/>
        </p:style>
        <p:txBody>
          <a:bodyPr wrap="square">
            <a:spAutoFit/>
          </a:bodyPr>
          <a:lstStyle/>
          <a:p>
            <a:pPr marL="304792" indent="-304792" algn="just" defTabSz="1219170">
              <a:spcBef>
                <a:spcPts val="267"/>
              </a:spcBef>
              <a:spcAft>
                <a:spcPts val="267"/>
              </a:spcAft>
              <a:buFont typeface="Arial" panose="020B0604020202020204" pitchFamily="34" charset="0"/>
              <a:buChar char="•"/>
            </a:pPr>
            <a:r>
              <a:rPr lang="en-IN" sz="1333" b="1" dirty="0">
                <a:latin typeface="+mn-lt"/>
                <a:ea typeface="+mn-ea"/>
                <a:cs typeface="+mn-cs"/>
              </a:rPr>
              <a:t>Alberta, CA</a:t>
            </a:r>
          </a:p>
        </p:txBody>
      </p:sp>
      <p:sp>
        <p:nvSpPr>
          <p:cNvPr id="23" name="Rectangle 22">
            <a:extLst>
              <a:ext uri="{FF2B5EF4-FFF2-40B4-BE49-F238E27FC236}">
                <a16:creationId xmlns:a16="http://schemas.microsoft.com/office/drawing/2014/main" id="{353E7F7C-707D-4708-BF16-758F7BB27C6F}"/>
              </a:ext>
            </a:extLst>
          </p:cNvPr>
          <p:cNvSpPr/>
          <p:nvPr/>
        </p:nvSpPr>
        <p:spPr>
          <a:xfrm>
            <a:off x="8529393" y="357353"/>
            <a:ext cx="3312264" cy="377667"/>
          </a:xfrm>
          <a:prstGeom prst="rect">
            <a:avLst/>
          </a:prstGeom>
          <a:solidFill>
            <a:srgbClr val="21293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07000"/>
              </a:lnSpc>
            </a:pPr>
            <a:r>
              <a:rPr lang="en-US" sz="1733" b="1" dirty="0">
                <a:ea typeface="Calibri" panose="020F0502020204030204" pitchFamily="34" charset="0"/>
                <a:cs typeface="Times New Roman" panose="02020603050405020304" pitchFamily="18" charset="0"/>
              </a:rPr>
              <a:t>Office Location : US</a:t>
            </a:r>
            <a:endParaRPr lang="en-IN" sz="1733" dirty="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9B6C809B-9DF5-403F-A7B5-8C38471F854B}"/>
              </a:ext>
            </a:extLst>
          </p:cNvPr>
          <p:cNvSpPr/>
          <p:nvPr/>
        </p:nvSpPr>
        <p:spPr>
          <a:xfrm>
            <a:off x="8504501" y="4774118"/>
            <a:ext cx="3367965" cy="365036"/>
          </a:xfrm>
          <a:prstGeom prst="rect">
            <a:avLst/>
          </a:prstGeom>
          <a:solidFill>
            <a:srgbClr val="21293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07000"/>
              </a:lnSpc>
            </a:pPr>
            <a:r>
              <a:rPr lang="en-US" sz="1733" b="1" dirty="0">
                <a:ea typeface="Calibri" panose="020F0502020204030204" pitchFamily="34" charset="0"/>
                <a:cs typeface="Times New Roman" panose="02020603050405020304" pitchFamily="18" charset="0"/>
              </a:rPr>
              <a:t>Office Locations : Canada</a:t>
            </a:r>
            <a:endParaRPr lang="en-IN" sz="1733" b="1" dirty="0">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684A461E-784F-4A65-939E-AED8BB02A43F}"/>
              </a:ext>
            </a:extLst>
          </p:cNvPr>
          <p:cNvSpPr/>
          <p:nvPr/>
        </p:nvSpPr>
        <p:spPr>
          <a:xfrm>
            <a:off x="328883" y="4774118"/>
            <a:ext cx="7876191" cy="377667"/>
          </a:xfrm>
          <a:prstGeom prst="rect">
            <a:avLst/>
          </a:prstGeom>
          <a:solidFill>
            <a:srgbClr val="21293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07000"/>
              </a:lnSpc>
            </a:pPr>
            <a:r>
              <a:rPr lang="en-US" sz="1733" b="1" dirty="0">
                <a:ea typeface="Calibri" panose="020F0502020204030204" pitchFamily="34" charset="0"/>
                <a:cs typeface="Times New Roman" panose="02020603050405020304" pitchFamily="18" charset="0"/>
              </a:rPr>
              <a:t>Geographic Strength : Target market</a:t>
            </a:r>
            <a:endParaRPr lang="en-IN" sz="1733" b="1" dirty="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8CB2ED38-F5B2-4002-9D1E-0EEAB0870603}"/>
              </a:ext>
            </a:extLst>
          </p:cNvPr>
          <p:cNvSpPr/>
          <p:nvPr/>
        </p:nvSpPr>
        <p:spPr>
          <a:xfrm>
            <a:off x="328883" y="5202633"/>
            <a:ext cx="7876191" cy="297454"/>
          </a:xfrm>
          <a:prstGeom prst="rect">
            <a:avLst/>
          </a:prstGeom>
        </p:spPr>
        <p:style>
          <a:lnRef idx="0">
            <a:scrgbClr r="0" g="0" b="0"/>
          </a:lnRef>
          <a:fillRef idx="1001">
            <a:schemeClr val="lt2"/>
          </a:fillRef>
          <a:effectRef idx="0">
            <a:scrgbClr r="0" g="0" b="0"/>
          </a:effectRef>
          <a:fontRef idx="major"/>
        </p:style>
        <p:txBody>
          <a:bodyPr wrap="square">
            <a:spAutoFit/>
          </a:bodyPr>
          <a:lstStyle/>
          <a:p>
            <a:pPr algn="ctr">
              <a:spcAft>
                <a:spcPts val="800"/>
              </a:spcAft>
            </a:pPr>
            <a:r>
              <a:rPr lang="en-US" sz="1333" b="1" dirty="0">
                <a:latin typeface="+mn-lt"/>
                <a:ea typeface="Calibri" panose="020F0502020204030204" pitchFamily="34" charset="0"/>
                <a:cs typeface="Calibri" panose="020F0502020204030204" pitchFamily="34" charset="0"/>
              </a:rPr>
              <a:t>Australia</a:t>
            </a:r>
            <a:r>
              <a:rPr lang="en-US" sz="1333" b="1" dirty="0">
                <a:latin typeface="+mn-lt"/>
                <a:ea typeface="Calibri" panose="020F0502020204030204" pitchFamily="34" charset="0"/>
                <a:cs typeface="Times New Roman" panose="02020603050405020304" pitchFamily="18" charset="0"/>
              </a:rPr>
              <a:t> I </a:t>
            </a:r>
            <a:r>
              <a:rPr lang="en-US" sz="1333" b="1" dirty="0">
                <a:latin typeface="+mn-lt"/>
                <a:ea typeface="Calibri" panose="020F0502020204030204" pitchFamily="34" charset="0"/>
                <a:cs typeface="Calibri" panose="020F0502020204030204" pitchFamily="34" charset="0"/>
              </a:rPr>
              <a:t> Canada I India I New Zeeland </a:t>
            </a:r>
            <a:r>
              <a:rPr lang="en-IN" sz="1333" b="1" dirty="0">
                <a:latin typeface="+mn-lt"/>
                <a:ea typeface="Calibri" panose="020F0502020204030204" pitchFamily="34" charset="0"/>
                <a:cs typeface="Times New Roman" panose="02020603050405020304" pitchFamily="18" charset="0"/>
              </a:rPr>
              <a:t>I </a:t>
            </a:r>
            <a:r>
              <a:rPr lang="en-US" sz="1333" b="1" dirty="0">
                <a:latin typeface="+mn-lt"/>
                <a:ea typeface="Calibri" panose="020F0502020204030204" pitchFamily="34" charset="0"/>
                <a:cs typeface="Calibri" panose="020F0502020204030204" pitchFamily="34" charset="0"/>
              </a:rPr>
              <a:t>USA</a:t>
            </a:r>
          </a:p>
        </p:txBody>
      </p:sp>
      <p:sp>
        <p:nvSpPr>
          <p:cNvPr id="28" name="TextBox 27"/>
          <p:cNvSpPr txBox="1"/>
          <p:nvPr/>
        </p:nvSpPr>
        <p:spPr>
          <a:xfrm>
            <a:off x="8587376" y="1114005"/>
            <a:ext cx="3166572" cy="369332"/>
          </a:xfrm>
          <a:prstGeom prst="rect">
            <a:avLst/>
          </a:prstGeom>
          <a:noFill/>
        </p:spPr>
        <p:txBody>
          <a:bodyPr wrap="square" rtlCol="0">
            <a:spAutoFit/>
          </a:bodyPr>
          <a:lstStyle/>
          <a:p>
            <a:r>
              <a:rPr lang="en-US" b="1" dirty="0">
                <a:latin typeface="Century Gothic" panose="020B0502020202020204" pitchFamily="34" charset="0"/>
              </a:rPr>
              <a:t>HQ: </a:t>
            </a:r>
            <a:r>
              <a:rPr lang="en-US" sz="1600" dirty="0">
                <a:latin typeface="Century Gothic" panose="020B0502020202020204" pitchFamily="34" charset="0"/>
              </a:rPr>
              <a:t>IT Park, Chandigarh</a:t>
            </a:r>
          </a:p>
        </p:txBody>
      </p:sp>
      <p:sp>
        <p:nvSpPr>
          <p:cNvPr id="29" name="TextBox 28"/>
          <p:cNvSpPr txBox="1"/>
          <p:nvPr/>
        </p:nvSpPr>
        <p:spPr>
          <a:xfrm>
            <a:off x="8587376" y="1931391"/>
            <a:ext cx="3166572" cy="227010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600" dirty="0"/>
              <a:t>Westlake Village, CA</a:t>
            </a:r>
          </a:p>
          <a:p>
            <a:pPr marL="285750" indent="-285750">
              <a:lnSpc>
                <a:spcPct val="150000"/>
              </a:lnSpc>
              <a:buFont typeface="Wingdings" panose="05000000000000000000" pitchFamily="2" charset="2"/>
              <a:buChar char="Ø"/>
            </a:pPr>
            <a:r>
              <a:rPr lang="en-US" sz="1600" dirty="0"/>
              <a:t>Mechanicsville, VA</a:t>
            </a:r>
          </a:p>
          <a:p>
            <a:pPr marL="285750" indent="-285750">
              <a:lnSpc>
                <a:spcPct val="150000"/>
              </a:lnSpc>
              <a:buFont typeface="Wingdings" panose="05000000000000000000" pitchFamily="2" charset="2"/>
              <a:buChar char="Ø"/>
            </a:pPr>
            <a:r>
              <a:rPr lang="en-US" sz="1600" dirty="0"/>
              <a:t>Raleigh, NC</a:t>
            </a:r>
          </a:p>
          <a:p>
            <a:pPr marL="285750" indent="-285750">
              <a:lnSpc>
                <a:spcPct val="150000"/>
              </a:lnSpc>
              <a:buFont typeface="Wingdings" panose="05000000000000000000" pitchFamily="2" charset="2"/>
              <a:buChar char="Ø"/>
            </a:pPr>
            <a:r>
              <a:rPr lang="en-US" sz="1600" dirty="0" err="1"/>
              <a:t>Laketowne</a:t>
            </a:r>
            <a:r>
              <a:rPr lang="en-US" sz="1600" dirty="0"/>
              <a:t> Drive Albertville, MN</a:t>
            </a:r>
          </a:p>
          <a:p>
            <a:pPr marL="285750" indent="-285750">
              <a:lnSpc>
                <a:spcPct val="150000"/>
              </a:lnSpc>
              <a:buFont typeface="Wingdings" panose="05000000000000000000" pitchFamily="2" charset="2"/>
              <a:buChar char="Ø"/>
            </a:pPr>
            <a:r>
              <a:rPr lang="en-US" sz="1600" dirty="0"/>
              <a:t>Lexington, SOUTH CAROLINA</a:t>
            </a:r>
          </a:p>
          <a:p>
            <a:pPr marL="285750" indent="-285750">
              <a:lnSpc>
                <a:spcPct val="150000"/>
              </a:lnSpc>
              <a:buFont typeface="Wingdings" panose="05000000000000000000" pitchFamily="2" charset="2"/>
              <a:buChar char="Ø"/>
            </a:pPr>
            <a:r>
              <a:rPr lang="en-US" sz="1600" dirty="0"/>
              <a:t>Kennewick, WA</a:t>
            </a:r>
          </a:p>
        </p:txBody>
      </p:sp>
      <p:sp>
        <p:nvSpPr>
          <p:cNvPr id="30" name="TextBox 29"/>
          <p:cNvSpPr txBox="1"/>
          <p:nvPr/>
        </p:nvSpPr>
        <p:spPr>
          <a:xfrm>
            <a:off x="8587376" y="1658975"/>
            <a:ext cx="3233578" cy="369332"/>
          </a:xfrm>
          <a:prstGeom prst="rect">
            <a:avLst/>
          </a:prstGeom>
          <a:noFill/>
        </p:spPr>
        <p:txBody>
          <a:bodyPr wrap="none" rtlCol="0">
            <a:spAutoFit/>
          </a:bodyPr>
          <a:lstStyle/>
          <a:p>
            <a:r>
              <a:rPr lang="en-US" b="1" dirty="0">
                <a:solidFill>
                  <a:schemeClr val="tx1">
                    <a:lumMod val="95000"/>
                    <a:lumOff val="5000"/>
                  </a:schemeClr>
                </a:solidFill>
                <a:latin typeface="Century Gothic" panose="020B0502020202020204" pitchFamily="34" charset="0"/>
                <a:cs typeface="Times New Roman" panose="02020603050405020304" pitchFamily="18" charset="0"/>
              </a:rPr>
              <a:t>Other  USA office locations.</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7575" y="1408348"/>
            <a:ext cx="448789" cy="78856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7618" y="1916607"/>
            <a:ext cx="448789" cy="788561"/>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9929" y="3419803"/>
            <a:ext cx="448789" cy="788561"/>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050" y="3034718"/>
            <a:ext cx="448789" cy="78856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9383" y="2196909"/>
            <a:ext cx="439479" cy="772201"/>
          </a:xfrm>
          <a:prstGeom prst="rect">
            <a:avLst/>
          </a:prstGeom>
        </p:spPr>
      </p:pic>
    </p:spTree>
    <p:extLst>
      <p:ext uri="{BB962C8B-B14F-4D97-AF65-F5344CB8AC3E}">
        <p14:creationId xmlns:p14="http://schemas.microsoft.com/office/powerpoint/2010/main" val="1759430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400"/>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(3)</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11" name="TextBox 10"/>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413" y="-191016"/>
            <a:ext cx="5833689" cy="6349185"/>
          </a:xfrm>
          <a:prstGeom prst="rect">
            <a:avLst/>
          </a:prstGeom>
        </p:spPr>
      </p:pic>
      <p:grpSp>
        <p:nvGrpSpPr>
          <p:cNvPr id="32" name="Group 31"/>
          <p:cNvGrpSpPr/>
          <p:nvPr/>
        </p:nvGrpSpPr>
        <p:grpSpPr>
          <a:xfrm>
            <a:off x="645203" y="1273938"/>
            <a:ext cx="6208663" cy="3205500"/>
            <a:chOff x="645203" y="1007238"/>
            <a:chExt cx="6208663" cy="3205500"/>
          </a:xfrm>
        </p:grpSpPr>
        <p:grpSp>
          <p:nvGrpSpPr>
            <p:cNvPr id="28" name="Group 27"/>
            <p:cNvGrpSpPr/>
            <p:nvPr/>
          </p:nvGrpSpPr>
          <p:grpSpPr>
            <a:xfrm>
              <a:off x="645203" y="1007238"/>
              <a:ext cx="2964094" cy="1441313"/>
              <a:chOff x="504821" y="1007238"/>
              <a:chExt cx="2964094" cy="1441313"/>
            </a:xfrm>
          </p:grpSpPr>
          <p:sp>
            <p:nvSpPr>
              <p:cNvPr id="22" name="Rounded Rectangle 21"/>
              <p:cNvSpPr/>
              <p:nvPr/>
            </p:nvSpPr>
            <p:spPr>
              <a:xfrm>
                <a:off x="504821" y="1007238"/>
                <a:ext cx="2964094" cy="1441313"/>
              </a:xfrm>
              <a:prstGeom prst="roundRect">
                <a:avLst/>
              </a:prstGeom>
              <a:solidFill>
                <a:srgbClr val="F46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05840" y="1497062"/>
                <a:ext cx="2362057" cy="461665"/>
              </a:xfrm>
              <a:prstGeom prst="rect">
                <a:avLst/>
              </a:prstGeom>
              <a:noFill/>
            </p:spPr>
            <p:txBody>
              <a:bodyPr wrap="none" rtlCol="0">
                <a:spAutoFit/>
              </a:bodyPr>
              <a:lstStyle/>
              <a:p>
                <a:r>
                  <a:rPr lang="en-US" sz="2400" b="1" dirty="0">
                    <a:solidFill>
                      <a:schemeClr val="bg1"/>
                    </a:solidFill>
                  </a:rPr>
                  <a:t>Data Engineering</a:t>
                </a:r>
              </a:p>
            </p:txBody>
          </p:sp>
        </p:grpSp>
        <p:grpSp>
          <p:nvGrpSpPr>
            <p:cNvPr id="25" name="Group 24"/>
            <p:cNvGrpSpPr/>
            <p:nvPr/>
          </p:nvGrpSpPr>
          <p:grpSpPr>
            <a:xfrm>
              <a:off x="645203" y="2771425"/>
              <a:ext cx="2964094" cy="1441313"/>
              <a:chOff x="504821" y="2771425"/>
              <a:chExt cx="2964094" cy="1441313"/>
            </a:xfrm>
          </p:grpSpPr>
          <p:sp>
            <p:nvSpPr>
              <p:cNvPr id="67" name="Rounded Rectangle 66"/>
              <p:cNvSpPr/>
              <p:nvPr/>
            </p:nvSpPr>
            <p:spPr>
              <a:xfrm>
                <a:off x="504821" y="2771425"/>
                <a:ext cx="2964094" cy="1441313"/>
              </a:xfrm>
              <a:prstGeom prst="roundRect">
                <a:avLst/>
              </a:prstGeom>
              <a:solidFill>
                <a:srgbClr val="605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650509" y="3076583"/>
                <a:ext cx="2672719" cy="830997"/>
              </a:xfrm>
              <a:prstGeom prst="rect">
                <a:avLst/>
              </a:prstGeom>
              <a:noFill/>
            </p:spPr>
            <p:txBody>
              <a:bodyPr wrap="none" rtlCol="0">
                <a:spAutoFit/>
              </a:bodyPr>
              <a:lstStyle/>
              <a:p>
                <a:pPr algn="ctr"/>
                <a:r>
                  <a:rPr lang="en-US" sz="2400" b="1" dirty="0">
                    <a:solidFill>
                      <a:schemeClr val="bg1"/>
                    </a:solidFill>
                  </a:rPr>
                  <a:t>Data Science &amp;</a:t>
                </a:r>
              </a:p>
              <a:p>
                <a:pPr algn="ctr"/>
                <a:r>
                  <a:rPr lang="en-US" sz="2400" b="1" dirty="0">
                    <a:solidFill>
                      <a:schemeClr val="bg1"/>
                    </a:solidFill>
                  </a:rPr>
                  <a:t>Advanced Analytics</a:t>
                </a:r>
              </a:p>
            </p:txBody>
          </p:sp>
        </p:grpSp>
        <p:grpSp>
          <p:nvGrpSpPr>
            <p:cNvPr id="29" name="Group 28"/>
            <p:cNvGrpSpPr/>
            <p:nvPr/>
          </p:nvGrpSpPr>
          <p:grpSpPr>
            <a:xfrm>
              <a:off x="3889772" y="1007238"/>
              <a:ext cx="2964094" cy="1441313"/>
              <a:chOff x="3880016" y="1007238"/>
              <a:chExt cx="2964094" cy="1441313"/>
            </a:xfrm>
          </p:grpSpPr>
          <p:sp>
            <p:nvSpPr>
              <p:cNvPr id="68" name="Rounded Rectangle 67"/>
              <p:cNvSpPr/>
              <p:nvPr/>
            </p:nvSpPr>
            <p:spPr>
              <a:xfrm>
                <a:off x="3880016" y="1007238"/>
                <a:ext cx="2964094" cy="1441313"/>
              </a:xfrm>
              <a:prstGeom prst="roundRect">
                <a:avLst/>
              </a:prstGeom>
              <a:solidFill>
                <a:srgbClr val="AAD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274265" y="1497062"/>
                <a:ext cx="2175596" cy="461665"/>
              </a:xfrm>
              <a:prstGeom prst="rect">
                <a:avLst/>
              </a:prstGeom>
              <a:noFill/>
            </p:spPr>
            <p:txBody>
              <a:bodyPr wrap="none" rtlCol="0">
                <a:spAutoFit/>
              </a:bodyPr>
              <a:lstStyle/>
              <a:p>
                <a:r>
                  <a:rPr lang="en-US" sz="2400" b="1" dirty="0">
                    <a:solidFill>
                      <a:schemeClr val="bg1"/>
                    </a:solidFill>
                  </a:rPr>
                  <a:t>Cloud Solutions</a:t>
                </a:r>
              </a:p>
            </p:txBody>
          </p:sp>
        </p:grpSp>
        <p:grpSp>
          <p:nvGrpSpPr>
            <p:cNvPr id="30" name="Group 29"/>
            <p:cNvGrpSpPr/>
            <p:nvPr/>
          </p:nvGrpSpPr>
          <p:grpSpPr>
            <a:xfrm>
              <a:off x="3889772" y="2771425"/>
              <a:ext cx="2964094" cy="1441313"/>
              <a:chOff x="3880016" y="2771425"/>
              <a:chExt cx="2964094" cy="1441313"/>
            </a:xfrm>
          </p:grpSpPr>
          <p:sp>
            <p:nvSpPr>
              <p:cNvPr id="69" name="Rounded Rectangle 68"/>
              <p:cNvSpPr/>
              <p:nvPr/>
            </p:nvSpPr>
            <p:spPr>
              <a:xfrm>
                <a:off x="3880016" y="2771425"/>
                <a:ext cx="2964094" cy="1441313"/>
              </a:xfrm>
              <a:prstGeom prst="roundRect">
                <a:avLst/>
              </a:prstGeom>
              <a:solidFill>
                <a:srgbClr val="36A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358166" y="3076583"/>
                <a:ext cx="2007794" cy="830997"/>
              </a:xfrm>
              <a:prstGeom prst="rect">
                <a:avLst/>
              </a:prstGeom>
              <a:noFill/>
            </p:spPr>
            <p:txBody>
              <a:bodyPr wrap="none" rtlCol="0">
                <a:spAutoFit/>
              </a:bodyPr>
              <a:lstStyle/>
              <a:p>
                <a:pPr algn="ctr"/>
                <a:r>
                  <a:rPr lang="en-US" sz="2400" b="1" dirty="0">
                    <a:solidFill>
                      <a:schemeClr val="bg1"/>
                    </a:solidFill>
                  </a:rPr>
                  <a:t>Data Pipelines</a:t>
                </a:r>
              </a:p>
              <a:p>
                <a:pPr algn="ctr"/>
                <a:r>
                  <a:rPr lang="en-US" sz="2400" b="1" dirty="0">
                    <a:solidFill>
                      <a:schemeClr val="bg1"/>
                    </a:solidFill>
                  </a:rPr>
                  <a:t>Automation</a:t>
                </a:r>
              </a:p>
            </p:txBody>
          </p:sp>
        </p:grpSp>
      </p:grpSp>
      <p:sp>
        <p:nvSpPr>
          <p:cNvPr id="70" name="TextBox 69"/>
          <p:cNvSpPr txBox="1"/>
          <p:nvPr/>
        </p:nvSpPr>
        <p:spPr>
          <a:xfrm>
            <a:off x="38120" y="1763"/>
            <a:ext cx="2964094" cy="523220"/>
          </a:xfrm>
          <a:prstGeom prst="rect">
            <a:avLst/>
          </a:prstGeom>
          <a:noFill/>
        </p:spPr>
        <p:txBody>
          <a:bodyPr wrap="square" rtlCol="0">
            <a:spAutoFit/>
          </a:bodyPr>
          <a:lstStyle/>
          <a:p>
            <a:r>
              <a:rPr lang="en-IN" sz="2800" b="1" dirty="0">
                <a:solidFill>
                  <a:srgbClr val="E84324"/>
                </a:solidFill>
                <a:latin typeface="Century Gothic" panose="020B0502020202020204" pitchFamily="34" charset="0"/>
              </a:rPr>
              <a:t>Our Services</a:t>
            </a:r>
          </a:p>
        </p:txBody>
      </p:sp>
      <p:grpSp>
        <p:nvGrpSpPr>
          <p:cNvPr id="71" name="Group 70"/>
          <p:cNvGrpSpPr/>
          <p:nvPr/>
        </p:nvGrpSpPr>
        <p:grpSpPr>
          <a:xfrm flipV="1">
            <a:off x="7102" y="518132"/>
            <a:ext cx="2323404" cy="45719"/>
            <a:chOff x="7102" y="1772030"/>
            <a:chExt cx="1512554" cy="72000"/>
          </a:xfrm>
        </p:grpSpPr>
        <p:sp>
          <p:nvSpPr>
            <p:cNvPr id="72" name="Rectangle 71"/>
            <p:cNvSpPr/>
            <p:nvPr/>
          </p:nvSpPr>
          <p:spPr>
            <a:xfrm>
              <a:off x="763656" y="1790030"/>
              <a:ext cx="756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102" y="1772030"/>
              <a:ext cx="1008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464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15" y="6169"/>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(4)</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11" name="TextBox 10"/>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4685" y="288161"/>
            <a:ext cx="5667504" cy="5300263"/>
          </a:xfrm>
          <a:prstGeom prst="rect">
            <a:avLst/>
          </a:prstGeom>
        </p:spPr>
      </p:pic>
      <p:grpSp>
        <p:nvGrpSpPr>
          <p:cNvPr id="19" name="Group 18"/>
          <p:cNvGrpSpPr/>
          <p:nvPr/>
        </p:nvGrpSpPr>
        <p:grpSpPr>
          <a:xfrm>
            <a:off x="700063" y="735990"/>
            <a:ext cx="5842450" cy="4299473"/>
            <a:chOff x="636563" y="837590"/>
            <a:chExt cx="5842450" cy="4299473"/>
          </a:xfrm>
        </p:grpSpPr>
        <p:grpSp>
          <p:nvGrpSpPr>
            <p:cNvPr id="15" name="Group 14"/>
            <p:cNvGrpSpPr/>
            <p:nvPr/>
          </p:nvGrpSpPr>
          <p:grpSpPr>
            <a:xfrm>
              <a:off x="636563" y="837590"/>
              <a:ext cx="2527872" cy="1906616"/>
              <a:chOff x="636563" y="837590"/>
              <a:chExt cx="2527872" cy="1906616"/>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563" y="837590"/>
                <a:ext cx="2527872" cy="1906616"/>
              </a:xfrm>
              <a:prstGeom prst="rect">
                <a:avLst/>
              </a:prstGeom>
            </p:spPr>
          </p:pic>
          <p:sp>
            <p:nvSpPr>
              <p:cNvPr id="14" name="TextBox 13"/>
              <p:cNvSpPr txBox="1"/>
              <p:nvPr/>
            </p:nvSpPr>
            <p:spPr>
              <a:xfrm>
                <a:off x="937577" y="1415732"/>
                <a:ext cx="1864613" cy="707886"/>
              </a:xfrm>
              <a:prstGeom prst="rect">
                <a:avLst/>
              </a:prstGeom>
              <a:noFill/>
            </p:spPr>
            <p:txBody>
              <a:bodyPr wrap="none" rtlCol="0">
                <a:spAutoFit/>
              </a:bodyPr>
              <a:lstStyle/>
              <a:p>
                <a:pPr algn="ctr"/>
                <a:r>
                  <a:rPr lang="en-US" sz="2000" b="1" dirty="0">
                    <a:latin typeface="Century Gothic" panose="020B0502020202020204" pitchFamily="34" charset="0"/>
                  </a:rPr>
                  <a:t>IT</a:t>
                </a:r>
              </a:p>
              <a:p>
                <a:pPr algn="ctr"/>
                <a:r>
                  <a:rPr lang="en-US" sz="2000" b="1" dirty="0">
                    <a:latin typeface="Century Gothic" panose="020B0502020202020204" pitchFamily="34" charset="0"/>
                  </a:rPr>
                  <a:t>Development</a:t>
                </a:r>
              </a:p>
            </p:txBody>
          </p:sp>
        </p:grpSp>
        <p:grpSp>
          <p:nvGrpSpPr>
            <p:cNvPr id="16" name="Group 15"/>
            <p:cNvGrpSpPr/>
            <p:nvPr/>
          </p:nvGrpSpPr>
          <p:grpSpPr>
            <a:xfrm>
              <a:off x="3145385" y="946518"/>
              <a:ext cx="3042099" cy="1794513"/>
              <a:chOff x="3145385" y="946518"/>
              <a:chExt cx="3042099" cy="1794513"/>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5385" y="946518"/>
                <a:ext cx="3042099" cy="1794513"/>
              </a:xfrm>
              <a:prstGeom prst="rect">
                <a:avLst/>
              </a:prstGeom>
            </p:spPr>
          </p:pic>
          <p:sp>
            <p:nvSpPr>
              <p:cNvPr id="24" name="TextBox 23"/>
              <p:cNvSpPr txBox="1"/>
              <p:nvPr/>
            </p:nvSpPr>
            <p:spPr>
              <a:xfrm>
                <a:off x="3943461" y="1466487"/>
                <a:ext cx="1330814" cy="830997"/>
              </a:xfrm>
              <a:prstGeom prst="rect">
                <a:avLst/>
              </a:prstGeom>
              <a:noFill/>
            </p:spPr>
            <p:txBody>
              <a:bodyPr wrap="none" rtlCol="0">
                <a:spAutoFit/>
              </a:bodyPr>
              <a:lstStyle/>
              <a:p>
                <a:pPr algn="ctr"/>
                <a:r>
                  <a:rPr lang="en-US" sz="2400" b="1" dirty="0">
                    <a:latin typeface="Century Gothic" panose="020B0502020202020204" pitchFamily="34" charset="0"/>
                  </a:rPr>
                  <a:t>Product</a:t>
                </a:r>
              </a:p>
              <a:p>
                <a:pPr algn="ctr"/>
                <a:r>
                  <a:rPr lang="en-US" sz="2400" b="1" dirty="0">
                    <a:latin typeface="Century Gothic" panose="020B0502020202020204" pitchFamily="34" charset="0"/>
                  </a:rPr>
                  <a:t>Support</a:t>
                </a:r>
              </a:p>
            </p:txBody>
          </p:sp>
        </p:grpSp>
        <p:grpSp>
          <p:nvGrpSpPr>
            <p:cNvPr id="18" name="Group 17"/>
            <p:cNvGrpSpPr/>
            <p:nvPr/>
          </p:nvGrpSpPr>
          <p:grpSpPr>
            <a:xfrm>
              <a:off x="811527" y="2963693"/>
              <a:ext cx="2878311" cy="2173370"/>
              <a:chOff x="811527" y="2963693"/>
              <a:chExt cx="2878311" cy="2173370"/>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27" y="2963693"/>
                <a:ext cx="2878311" cy="2173370"/>
              </a:xfrm>
              <a:prstGeom prst="rect">
                <a:avLst/>
              </a:prstGeom>
            </p:spPr>
          </p:pic>
          <p:sp>
            <p:nvSpPr>
              <p:cNvPr id="25" name="TextBox 24"/>
              <p:cNvSpPr txBox="1"/>
              <p:nvPr/>
            </p:nvSpPr>
            <p:spPr>
              <a:xfrm>
                <a:off x="1110758" y="3541419"/>
                <a:ext cx="2204450" cy="830997"/>
              </a:xfrm>
              <a:prstGeom prst="rect">
                <a:avLst/>
              </a:prstGeom>
              <a:noFill/>
            </p:spPr>
            <p:txBody>
              <a:bodyPr wrap="none" rtlCol="0">
                <a:spAutoFit/>
              </a:bodyPr>
              <a:lstStyle/>
              <a:p>
                <a:pPr algn="ctr"/>
                <a:r>
                  <a:rPr lang="en-US" sz="2400" b="1" dirty="0">
                    <a:latin typeface="Century Gothic" panose="020B0502020202020204" pitchFamily="34" charset="0"/>
                  </a:rPr>
                  <a:t>Product</a:t>
                </a:r>
              </a:p>
              <a:p>
                <a:pPr algn="ctr"/>
                <a:r>
                  <a:rPr lang="en-US" sz="2400" b="1" dirty="0">
                    <a:latin typeface="Century Gothic" panose="020B0502020202020204" pitchFamily="34" charset="0"/>
                  </a:rPr>
                  <a:t>Development</a:t>
                </a:r>
              </a:p>
            </p:txBody>
          </p:sp>
        </p:grpSp>
        <p:grpSp>
          <p:nvGrpSpPr>
            <p:cNvPr id="17" name="Group 16"/>
            <p:cNvGrpSpPr/>
            <p:nvPr/>
          </p:nvGrpSpPr>
          <p:grpSpPr>
            <a:xfrm>
              <a:off x="3686175" y="3027513"/>
              <a:ext cx="2792838" cy="2106463"/>
              <a:chOff x="3686175" y="3027513"/>
              <a:chExt cx="2792838" cy="2106463"/>
            </a:xfrm>
          </p:grpSpPr>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6175" y="3027513"/>
                <a:ext cx="2792838" cy="2106463"/>
              </a:xfrm>
              <a:prstGeom prst="rect">
                <a:avLst/>
              </a:prstGeom>
            </p:spPr>
          </p:pic>
          <p:sp>
            <p:nvSpPr>
              <p:cNvPr id="26" name="TextBox 25"/>
              <p:cNvSpPr txBox="1"/>
              <p:nvPr/>
            </p:nvSpPr>
            <p:spPr>
              <a:xfrm>
                <a:off x="4005805" y="3579518"/>
                <a:ext cx="2180405" cy="830997"/>
              </a:xfrm>
              <a:prstGeom prst="rect">
                <a:avLst/>
              </a:prstGeom>
              <a:noFill/>
            </p:spPr>
            <p:txBody>
              <a:bodyPr wrap="none" rtlCol="0">
                <a:spAutoFit/>
              </a:bodyPr>
              <a:lstStyle/>
              <a:p>
                <a:pPr algn="ctr"/>
                <a:r>
                  <a:rPr lang="en-US" sz="2400" b="1" dirty="0">
                    <a:latin typeface="Century Gothic" panose="020B0502020202020204" pitchFamily="34" charset="0"/>
                  </a:rPr>
                  <a:t>IT</a:t>
                </a:r>
              </a:p>
              <a:p>
                <a:pPr algn="ctr"/>
                <a:r>
                  <a:rPr lang="en-US" sz="2400" b="1" dirty="0">
                    <a:latin typeface="Century Gothic" panose="020B0502020202020204" pitchFamily="34" charset="0"/>
                  </a:rPr>
                  <a:t>Maintenance</a:t>
                </a:r>
              </a:p>
            </p:txBody>
          </p:sp>
        </p:grpSp>
      </p:grpSp>
    </p:spTree>
    <p:extLst>
      <p:ext uri="{BB962C8B-B14F-4D97-AF65-F5344CB8AC3E}">
        <p14:creationId xmlns:p14="http://schemas.microsoft.com/office/powerpoint/2010/main" val="315900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50" y="5729793"/>
              <a:ext cx="1847850" cy="959361"/>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a:solidFill>
                    <a:srgbClr val="212934"/>
                  </a:solidFill>
                  <a:latin typeface="Century Gothic" panose="020B0502020202020204" pitchFamily="34" charset="0"/>
                </a:rPr>
                <a:t>(5)</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11" name="TextBox 10"/>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38" name="Rectangle 37"/>
          <p:cNvSpPr/>
          <p:nvPr/>
        </p:nvSpPr>
        <p:spPr>
          <a:xfrm>
            <a:off x="6804887" y="1589191"/>
            <a:ext cx="4863184" cy="3993222"/>
          </a:xfrm>
          <a:prstGeom prst="rect">
            <a:avLst/>
          </a:prstGeom>
          <a:solidFill>
            <a:srgbClr val="99C7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27697" y="1589191"/>
            <a:ext cx="3559221" cy="39932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093" y="16277"/>
            <a:ext cx="5715026"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rPr>
              <a:t>IT &amp; Application Development : </a:t>
            </a:r>
            <a:endParaRPr lang="en-IN" sz="2800" b="1" dirty="0">
              <a:solidFill>
                <a:srgbClr val="E84324"/>
              </a:solidFill>
              <a:latin typeface="Century Gothic" panose="020B0502020202020204" pitchFamily="34" charset="0"/>
            </a:endParaRPr>
          </a:p>
        </p:txBody>
      </p:sp>
      <p:grpSp>
        <p:nvGrpSpPr>
          <p:cNvPr id="18" name="Group 17"/>
          <p:cNvGrpSpPr/>
          <p:nvPr/>
        </p:nvGrpSpPr>
        <p:grpSpPr>
          <a:xfrm>
            <a:off x="7102" y="578365"/>
            <a:ext cx="5384099" cy="72000"/>
            <a:chOff x="7102" y="1772030"/>
            <a:chExt cx="5384099" cy="72000"/>
          </a:xfrm>
        </p:grpSpPr>
        <p:sp>
          <p:nvSpPr>
            <p:cNvPr id="19" name="Rectangle 18"/>
            <p:cNvSpPr/>
            <p:nvPr/>
          </p:nvSpPr>
          <p:spPr>
            <a:xfrm>
              <a:off x="2331201" y="1790030"/>
              <a:ext cx="3060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02" y="1772030"/>
              <a:ext cx="2808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150795" y="728422"/>
            <a:ext cx="11798281" cy="738664"/>
          </a:xfrm>
          <a:prstGeom prst="rect">
            <a:avLst/>
          </a:prstGeom>
        </p:spPr>
        <p:txBody>
          <a:bodyPr wrap="square">
            <a:spAutoFit/>
          </a:bodyPr>
          <a:lstStyle/>
          <a:p>
            <a:r>
              <a:rPr lang="en-US" sz="1400" dirty="0" err="1">
                <a:solidFill>
                  <a:srgbClr val="212934"/>
                </a:solidFill>
              </a:rPr>
              <a:t>Kimoha</a:t>
            </a:r>
            <a:r>
              <a:rPr lang="en-US" sz="1400" dirty="0">
                <a:solidFill>
                  <a:srgbClr val="212934"/>
                </a:solidFill>
              </a:rPr>
              <a:t> Technologies &amp; ADMS COE comprises a team of global recruiting professionals dedicated to finding and attracting highly skilled and qualified resources in the most challenging technology It &amp; Digital disciplines. We keep abreast on both industry trends and client expectations and train our recruiters to focus on specific areas of technology to both create a pipeline of highly qualified resources and to become Subject Matter Experts in the respective areas.</a:t>
            </a:r>
          </a:p>
        </p:txBody>
      </p:sp>
      <p:grpSp>
        <p:nvGrpSpPr>
          <p:cNvPr id="35" name="Group 34"/>
          <p:cNvGrpSpPr/>
          <p:nvPr/>
        </p:nvGrpSpPr>
        <p:grpSpPr>
          <a:xfrm>
            <a:off x="738041" y="1589191"/>
            <a:ext cx="10848353" cy="3934652"/>
            <a:chOff x="1131726" y="2247475"/>
            <a:chExt cx="10854183" cy="3934652"/>
          </a:xfrm>
        </p:grpSpPr>
        <p:grpSp>
          <p:nvGrpSpPr>
            <p:cNvPr id="21" name="Group 20">
              <a:extLst>
                <a:ext uri="{FF2B5EF4-FFF2-40B4-BE49-F238E27FC236}">
                  <a16:creationId xmlns:a16="http://schemas.microsoft.com/office/drawing/2014/main" id="{324B9247-1046-4F15-97A6-7121154BF136}"/>
                </a:ext>
              </a:extLst>
            </p:cNvPr>
            <p:cNvGrpSpPr/>
            <p:nvPr/>
          </p:nvGrpSpPr>
          <p:grpSpPr>
            <a:xfrm>
              <a:off x="1131726" y="2247475"/>
              <a:ext cx="6628252" cy="3934652"/>
              <a:chOff x="860196" y="1501774"/>
              <a:chExt cx="5104913" cy="3122838"/>
            </a:xfrm>
          </p:grpSpPr>
          <p:sp>
            <p:nvSpPr>
              <p:cNvPr id="22" name="타원 13">
                <a:extLst>
                  <a:ext uri="{FF2B5EF4-FFF2-40B4-BE49-F238E27FC236}">
                    <a16:creationId xmlns:a16="http://schemas.microsoft.com/office/drawing/2014/main" id="{7FCAA0CA-7712-467C-9324-9AFD0BD24A15}"/>
                  </a:ext>
                </a:extLst>
              </p:cNvPr>
              <p:cNvSpPr/>
              <p:nvPr/>
            </p:nvSpPr>
            <p:spPr>
              <a:xfrm>
                <a:off x="3615387" y="2155999"/>
                <a:ext cx="1818796" cy="1818796"/>
              </a:xfrm>
              <a:prstGeom prst="ellipse">
                <a:avLst/>
              </a:prstGeom>
              <a:solidFill>
                <a:srgbClr val="000000">
                  <a:alpha val="10000"/>
                </a:srgbClr>
              </a:solidFill>
              <a:ln w="9525" cap="flat" cmpd="sng" algn="ctr">
                <a:solidFill>
                  <a:sysClr val="windowText" lastClr="000000">
                    <a:lumMod val="75000"/>
                    <a:lumOff val="25000"/>
                  </a:sysClr>
                </a:solidFill>
                <a:prstDash val="sysDash"/>
              </a:ln>
              <a:effectLst/>
            </p:spPr>
            <p:txBody>
              <a:bodyPr rtlCol="0" anchor="ctr"/>
              <a:lstStyle/>
              <a:p>
                <a:pPr algn="ctr" defTabSz="1218864" latinLnBrk="1">
                  <a:defRPr/>
                </a:pPr>
                <a:endParaRPr lang="ko-KR" altLang="en-US" sz="2400" kern="0">
                  <a:solidFill>
                    <a:prstClr val="white"/>
                  </a:solidFill>
                  <a:ea typeface="맑은 고딕" charset="-127"/>
                  <a:cs typeface="Arial" pitchFamily="34" charset="0"/>
                </a:endParaRPr>
              </a:p>
            </p:txBody>
          </p:sp>
          <p:sp>
            <p:nvSpPr>
              <p:cNvPr id="25" name="막힌 원호 5">
                <a:extLst>
                  <a:ext uri="{FF2B5EF4-FFF2-40B4-BE49-F238E27FC236}">
                    <a16:creationId xmlns:a16="http://schemas.microsoft.com/office/drawing/2014/main" id="{D277B824-B309-4306-9743-BB364A3577F8}"/>
                  </a:ext>
                </a:extLst>
              </p:cNvPr>
              <p:cNvSpPr/>
              <p:nvPr/>
            </p:nvSpPr>
            <p:spPr>
              <a:xfrm rot="16200000">
                <a:off x="3097674" y="1629474"/>
                <a:ext cx="2867435" cy="2867435"/>
              </a:xfrm>
              <a:prstGeom prst="blockArc">
                <a:avLst>
                  <a:gd name="adj1" fmla="val 10800000"/>
                  <a:gd name="adj2" fmla="val 0"/>
                  <a:gd name="adj3" fmla="val 15656"/>
                </a:avLst>
              </a:prstGeom>
              <a:solidFill>
                <a:srgbClr val="0E3570"/>
              </a:solidFill>
              <a:ln w="9525" cap="flat" cmpd="sng" algn="ctr">
                <a:noFill/>
                <a:prstDash val="solid"/>
              </a:ln>
              <a:effectLst>
                <a:outerShdw blurRad="40000" dist="23000" dir="5400000" rotWithShape="0">
                  <a:srgbClr val="000000">
                    <a:alpha val="35000"/>
                  </a:srgbClr>
                </a:outerShdw>
              </a:effectLst>
            </p:spPr>
          </p:sp>
          <p:grpSp>
            <p:nvGrpSpPr>
              <p:cNvPr id="26" name="그룹 6">
                <a:extLst>
                  <a:ext uri="{FF2B5EF4-FFF2-40B4-BE49-F238E27FC236}">
                    <a16:creationId xmlns:a16="http://schemas.microsoft.com/office/drawing/2014/main" id="{1C62F6AE-53DD-443B-88B9-FBE9EF284B5F}"/>
                  </a:ext>
                </a:extLst>
              </p:cNvPr>
              <p:cNvGrpSpPr/>
              <p:nvPr/>
            </p:nvGrpSpPr>
            <p:grpSpPr>
              <a:xfrm rot="5400000">
                <a:off x="3017379" y="1693325"/>
                <a:ext cx="2995138" cy="2867435"/>
                <a:chOff x="2686170" y="1920459"/>
                <a:chExt cx="3939630" cy="3771658"/>
              </a:xfrm>
              <a:gradFill>
                <a:gsLst>
                  <a:gs pos="0">
                    <a:srgbClr val="92D050"/>
                  </a:gs>
                  <a:gs pos="100000">
                    <a:srgbClr val="84B43D"/>
                  </a:gs>
                </a:gsLst>
                <a:lin ang="16200000" scaled="0"/>
              </a:gradFill>
            </p:grpSpPr>
            <p:sp>
              <p:nvSpPr>
                <p:cNvPr id="32" name="막힌 원호 7">
                  <a:extLst>
                    <a:ext uri="{FF2B5EF4-FFF2-40B4-BE49-F238E27FC236}">
                      <a16:creationId xmlns:a16="http://schemas.microsoft.com/office/drawing/2014/main" id="{F41FDB0E-2E26-499A-B6A3-B3CCAE728A77}"/>
                    </a:ext>
                  </a:extLst>
                </p:cNvPr>
                <p:cNvSpPr/>
                <p:nvPr/>
              </p:nvSpPr>
              <p:spPr>
                <a:xfrm>
                  <a:off x="2686170" y="1920459"/>
                  <a:ext cx="3771658" cy="3771658"/>
                </a:xfrm>
                <a:prstGeom prst="blockArc">
                  <a:avLst>
                    <a:gd name="adj1" fmla="val 10800000"/>
                    <a:gd name="adj2" fmla="val 0"/>
                    <a:gd name="adj3" fmla="val 15656"/>
                  </a:avLst>
                </a:prstGeom>
                <a:solidFill>
                  <a:schemeClr val="accent6">
                    <a:lumMod val="75000"/>
                  </a:schemeClr>
                </a:solidFill>
                <a:ln w="25400" cap="flat" cmpd="sng" algn="ctr">
                  <a:noFill/>
                  <a:prstDash val="solid"/>
                </a:ln>
                <a:effectLst/>
              </p:spPr>
            </p:sp>
            <p:sp>
              <p:nvSpPr>
                <p:cNvPr id="33" name="이등변 삼각형 8">
                  <a:extLst>
                    <a:ext uri="{FF2B5EF4-FFF2-40B4-BE49-F238E27FC236}">
                      <a16:creationId xmlns:a16="http://schemas.microsoft.com/office/drawing/2014/main" id="{30E5AD9C-A4EA-4C1B-A116-3759F400298F}"/>
                    </a:ext>
                  </a:extLst>
                </p:cNvPr>
                <p:cNvSpPr/>
                <p:nvPr/>
              </p:nvSpPr>
              <p:spPr>
                <a:xfrm rot="10800000">
                  <a:off x="5697125" y="3757447"/>
                  <a:ext cx="928675" cy="543591"/>
                </a:xfrm>
                <a:prstGeom prst="triangle">
                  <a:avLst/>
                </a:prstGeom>
                <a:solidFill>
                  <a:schemeClr val="accent6">
                    <a:lumMod val="75000"/>
                  </a:schemeClr>
                </a:solidFill>
                <a:ln w="9525" cap="flat" cmpd="sng" algn="ctr">
                  <a:noFill/>
                  <a:prstDash val="solid"/>
                </a:ln>
                <a:effectLst/>
              </p:spPr>
              <p:txBody>
                <a:bodyPr rtlCol="0" anchor="ctr"/>
                <a:lstStyle/>
                <a:p>
                  <a:pPr algn="ctr" defTabSz="1218864" latinLnBrk="1">
                    <a:defRPr/>
                  </a:pPr>
                  <a:endParaRPr lang="ko-KR" altLang="en-US" sz="2400" kern="0">
                    <a:solidFill>
                      <a:prstClr val="white"/>
                    </a:solidFill>
                    <a:ea typeface="맑은 고딕" charset="-127"/>
                    <a:cs typeface="Arial" pitchFamily="34" charset="0"/>
                  </a:endParaRPr>
                </a:p>
              </p:txBody>
            </p:sp>
          </p:grpSp>
          <p:sp>
            <p:nvSpPr>
              <p:cNvPr id="27" name="이등변 삼각형 9">
                <a:extLst>
                  <a:ext uri="{FF2B5EF4-FFF2-40B4-BE49-F238E27FC236}">
                    <a16:creationId xmlns:a16="http://schemas.microsoft.com/office/drawing/2014/main" id="{4553C1D0-FFB6-4CB8-B2B2-C0E7286434C8}"/>
                  </a:ext>
                </a:extLst>
              </p:cNvPr>
              <p:cNvSpPr/>
              <p:nvPr/>
            </p:nvSpPr>
            <p:spPr>
              <a:xfrm rot="5400000">
                <a:off x="4367052" y="1648157"/>
                <a:ext cx="706034" cy="413268"/>
              </a:xfrm>
              <a:prstGeom prst="triangle">
                <a:avLst/>
              </a:prstGeom>
              <a:solidFill>
                <a:srgbClr val="0E3570"/>
              </a:solidFill>
              <a:ln w="9525" cap="flat" cmpd="sng" algn="ctr">
                <a:noFill/>
                <a:prstDash val="solid"/>
              </a:ln>
              <a:effectLst/>
            </p:spPr>
            <p:txBody>
              <a:bodyPr rtlCol="0" anchor="ctr"/>
              <a:lstStyle/>
              <a:p>
                <a:pPr algn="ctr" defTabSz="1218864" latinLnBrk="1">
                  <a:defRPr/>
                </a:pPr>
                <a:endParaRPr lang="ko-KR" altLang="en-US" sz="2400" kern="0">
                  <a:solidFill>
                    <a:prstClr val="white"/>
                  </a:solidFill>
                  <a:ea typeface="맑은 고딕" charset="-127"/>
                  <a:cs typeface="Arial" pitchFamily="34" charset="0"/>
                </a:endParaRPr>
              </a:p>
            </p:txBody>
          </p:sp>
          <p:sp>
            <p:nvSpPr>
              <p:cNvPr id="28" name="TextBox 27">
                <a:extLst>
                  <a:ext uri="{FF2B5EF4-FFF2-40B4-BE49-F238E27FC236}">
                    <a16:creationId xmlns:a16="http://schemas.microsoft.com/office/drawing/2014/main" id="{1D6F008A-E982-4CEB-8091-5C842E66046E}"/>
                  </a:ext>
                </a:extLst>
              </p:cNvPr>
              <p:cNvSpPr txBox="1"/>
              <p:nvPr/>
            </p:nvSpPr>
            <p:spPr>
              <a:xfrm rot="16200000">
                <a:off x="3115139" y="2412960"/>
                <a:ext cx="1887378" cy="1300186"/>
              </a:xfrm>
              <a:prstGeom prst="rect">
                <a:avLst/>
              </a:prstGeom>
              <a:noFill/>
            </p:spPr>
            <p:txBody>
              <a:bodyPr wrap="square" rtlCol="0">
                <a:prstTxWarp prst="textArchUp">
                  <a:avLst/>
                </a:prstTxWarp>
                <a:spAutoFit/>
              </a:bodyPr>
              <a:lstStyle/>
              <a:p>
                <a:pPr defTabSz="1218864">
                  <a:defRPr/>
                </a:pPr>
                <a:r>
                  <a:rPr lang="en-US" sz="2400" kern="0" dirty="0">
                    <a:solidFill>
                      <a:srgbClr val="000000">
                        <a:lumMod val="75000"/>
                        <a:lumOff val="25000"/>
                      </a:srgbClr>
                    </a:solidFill>
                    <a:cs typeface="Arial" panose="020B0604020202020204" pitchFamily="34" charset="0"/>
                  </a:rPr>
                  <a:t>            </a:t>
                </a:r>
                <a:r>
                  <a:rPr lang="en-US" sz="2400" kern="0" dirty="0">
                    <a:solidFill>
                      <a:srgbClr val="FFFFFF"/>
                    </a:solidFill>
                    <a:cs typeface="Arial" panose="020B0604020202020204" pitchFamily="34" charset="0"/>
                  </a:rPr>
                  <a:t>Industry Specialization</a:t>
                </a:r>
              </a:p>
            </p:txBody>
          </p:sp>
          <p:sp>
            <p:nvSpPr>
              <p:cNvPr id="29" name="TextBox 28">
                <a:extLst>
                  <a:ext uri="{FF2B5EF4-FFF2-40B4-BE49-F238E27FC236}">
                    <a16:creationId xmlns:a16="http://schemas.microsoft.com/office/drawing/2014/main" id="{280B47A5-2373-41F6-B1EE-B42BB20F4071}"/>
                  </a:ext>
                </a:extLst>
              </p:cNvPr>
              <p:cNvSpPr txBox="1"/>
              <p:nvPr/>
            </p:nvSpPr>
            <p:spPr>
              <a:xfrm rot="6739752">
                <a:off x="3888715" y="2631380"/>
                <a:ext cx="2149152" cy="1300186"/>
              </a:xfrm>
              <a:prstGeom prst="rect">
                <a:avLst/>
              </a:prstGeom>
              <a:noFill/>
            </p:spPr>
            <p:txBody>
              <a:bodyPr wrap="square" rtlCol="0">
                <a:prstTxWarp prst="textArchUp">
                  <a:avLst>
                    <a:gd name="adj" fmla="val 10855430"/>
                  </a:avLst>
                </a:prstTxWarp>
                <a:spAutoFit/>
              </a:bodyPr>
              <a:lstStyle/>
              <a:p>
                <a:pPr defTabSz="1218864">
                  <a:defRPr/>
                </a:pPr>
                <a:r>
                  <a:rPr lang="en-US" sz="2400" kern="0" dirty="0">
                    <a:solidFill>
                      <a:schemeClr val="bg1"/>
                    </a:solidFill>
                    <a:cs typeface="Arial" panose="020B0604020202020204" pitchFamily="34" charset="0"/>
                  </a:rPr>
                  <a:t>Skill Towers Serviced</a:t>
                </a:r>
              </a:p>
            </p:txBody>
          </p:sp>
          <p:sp>
            <p:nvSpPr>
              <p:cNvPr id="30" name="TextBox 29">
                <a:extLst>
                  <a:ext uri="{FF2B5EF4-FFF2-40B4-BE49-F238E27FC236}">
                    <a16:creationId xmlns:a16="http://schemas.microsoft.com/office/drawing/2014/main" id="{DC08698F-6DD8-4A87-838D-01FFE66778D7}"/>
                  </a:ext>
                </a:extLst>
              </p:cNvPr>
              <p:cNvSpPr txBox="1"/>
              <p:nvPr/>
            </p:nvSpPr>
            <p:spPr>
              <a:xfrm>
                <a:off x="3555186" y="2614110"/>
                <a:ext cx="1987719" cy="854810"/>
              </a:xfrm>
              <a:prstGeom prst="rect">
                <a:avLst/>
              </a:prstGeom>
              <a:noFill/>
            </p:spPr>
            <p:txBody>
              <a:bodyPr wrap="square" rtlCol="0">
                <a:spAutoFit/>
              </a:bodyPr>
              <a:lstStyle/>
              <a:p>
                <a:pPr algn="ctr" defTabSz="1218864">
                  <a:defRPr/>
                </a:pPr>
                <a:r>
                  <a:rPr lang="en-US" sz="2133" b="1" kern="0" dirty="0">
                    <a:solidFill>
                      <a:srgbClr val="646363"/>
                    </a:solidFill>
                    <a:cs typeface="Arial" panose="020B0604020202020204" pitchFamily="34" charset="0"/>
                  </a:rPr>
                  <a:t>Deliver the best talent anytime, every time</a:t>
                </a:r>
              </a:p>
            </p:txBody>
          </p:sp>
          <p:sp>
            <p:nvSpPr>
              <p:cNvPr id="31" name="TextBox 30">
                <a:extLst>
                  <a:ext uri="{FF2B5EF4-FFF2-40B4-BE49-F238E27FC236}">
                    <a16:creationId xmlns:a16="http://schemas.microsoft.com/office/drawing/2014/main" id="{79638064-E258-4E35-B00D-B1EDFF2BAAF3}"/>
                  </a:ext>
                </a:extLst>
              </p:cNvPr>
              <p:cNvSpPr txBox="1"/>
              <p:nvPr/>
            </p:nvSpPr>
            <p:spPr>
              <a:xfrm>
                <a:off x="860196" y="1543832"/>
                <a:ext cx="2749657" cy="3070435"/>
              </a:xfrm>
              <a:prstGeom prst="rect">
                <a:avLst/>
              </a:prstGeom>
              <a:noFill/>
            </p:spPr>
            <p:txBody>
              <a:bodyPr wrap="square" rtlCol="0">
                <a:spAutoFit/>
              </a:bodyPr>
              <a:lstStyle/>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Telecom</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Healthcare</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Life Sciences</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Banking &amp; Financial Services</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Embedded Hardware / Software Engineering</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Creative &amp; Digital</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Retail &amp; E-commerce</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Travel &amp; Hospitality</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Telecom &amp; Networking</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Hi-Tech</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Semiconductor</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Media &amp; Entertainment</a:t>
                </a:r>
              </a:p>
              <a:p>
                <a:pPr marL="228594" indent="-228594" defTabSz="1218864">
                  <a:spcAft>
                    <a:spcPts val="400"/>
                  </a:spcAft>
                  <a:buFont typeface="Arial" panose="020B0604020202020204" pitchFamily="34" charset="0"/>
                  <a:buChar char="•"/>
                  <a:defRPr/>
                </a:pPr>
                <a:r>
                  <a:rPr lang="en-US" sz="1467" kern="0" dirty="0">
                    <a:solidFill>
                      <a:schemeClr val="bg1"/>
                    </a:solidFill>
                    <a:cs typeface="Arial" panose="020B0604020202020204" pitchFamily="34" charset="0"/>
                  </a:rPr>
                  <a:t>Higher Education</a:t>
                </a:r>
              </a:p>
            </p:txBody>
          </p:sp>
        </p:grpSp>
        <p:sp>
          <p:nvSpPr>
            <p:cNvPr id="34" name="TextBox 33">
              <a:extLst>
                <a:ext uri="{FF2B5EF4-FFF2-40B4-BE49-F238E27FC236}">
                  <a16:creationId xmlns:a16="http://schemas.microsoft.com/office/drawing/2014/main" id="{35B0DEC7-C613-4EEB-8107-69880E861A1F}"/>
                </a:ext>
              </a:extLst>
            </p:cNvPr>
            <p:cNvSpPr txBox="1"/>
            <p:nvPr/>
          </p:nvSpPr>
          <p:spPr>
            <a:xfrm>
              <a:off x="7754674" y="2351766"/>
              <a:ext cx="4231235" cy="3817327"/>
            </a:xfrm>
            <a:prstGeom prst="rect">
              <a:avLst/>
            </a:prstGeom>
            <a:noFill/>
          </p:spPr>
          <p:txBody>
            <a:bodyPr wrap="square" rtlCol="0">
              <a:spAutoFit/>
            </a:bodyPr>
            <a:lstStyle/>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Application Development &amp; Software Engineering</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Cloud Consulting, Development, Integration &amp; Migration</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Solution Engineering</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DevOps Automation</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Data Engineering</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Data Science &amp; Analytics</a:t>
              </a:r>
            </a:p>
            <a:p>
              <a:pPr marL="228594" indent="-228594" defTabSz="1218864">
                <a:spcAft>
                  <a:spcPts val="400"/>
                </a:spcAft>
                <a:buFont typeface="Arial" panose="020B0604020202020204" pitchFamily="34" charset="0"/>
                <a:buChar char="•"/>
                <a:defRPr/>
              </a:pPr>
              <a:r>
                <a:rPr lang="en-US" sz="1467" kern="0" dirty="0" err="1">
                  <a:cs typeface="Arial" panose="020B0604020202020204" pitchFamily="34" charset="0"/>
                </a:rPr>
                <a:t>Blockchain</a:t>
              </a:r>
              <a:endParaRPr lang="en-US" sz="1467" kern="0" dirty="0">
                <a:cs typeface="Arial" panose="020B0604020202020204" pitchFamily="34" charset="0"/>
              </a:endParaRP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JAVA/J2EE, Microsoft, </a:t>
              </a:r>
              <a:r>
                <a:rPr lang="en-US" sz="1467" kern="0" dirty="0" err="1">
                  <a:cs typeface="Arial" panose="020B0604020202020204" pitchFamily="34" charset="0"/>
                </a:rPr>
                <a:t>Opensource</a:t>
              </a:r>
              <a:endParaRPr lang="en-US" sz="1467" kern="0" dirty="0">
                <a:cs typeface="Arial" panose="020B0604020202020204" pitchFamily="34" charset="0"/>
              </a:endParaRP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UI/UX Design</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Oracle, My SQL</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BI, DW, Big Data, AI &amp; Analytics, Power BI, Tableau</a:t>
              </a:r>
            </a:p>
            <a:p>
              <a:pPr marL="228594" indent="-228594" defTabSz="1218864">
                <a:spcAft>
                  <a:spcPts val="400"/>
                </a:spcAft>
                <a:buFont typeface="Arial" panose="020B0604020202020204" pitchFamily="34" charset="0"/>
                <a:buChar char="•"/>
                <a:defRPr/>
              </a:pPr>
              <a:r>
                <a:rPr lang="en-US" sz="1467" kern="0" dirty="0">
                  <a:cs typeface="Arial" panose="020B0604020202020204" pitchFamily="34" charset="0"/>
                </a:rPr>
                <a:t>RPA &amp; Intelligent Automation</a:t>
              </a:r>
            </a:p>
          </p:txBody>
        </p:sp>
      </p:grpSp>
    </p:spTree>
    <p:extLst>
      <p:ext uri="{BB962C8B-B14F-4D97-AF65-F5344CB8AC3E}">
        <p14:creationId xmlns:p14="http://schemas.microsoft.com/office/powerpoint/2010/main" val="275902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(7)</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7" name="TextBox 6"/>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14" name="TextBox 13"/>
          <p:cNvSpPr txBox="1"/>
          <p:nvPr/>
        </p:nvSpPr>
        <p:spPr>
          <a:xfrm>
            <a:off x="-3607" y="16277"/>
            <a:ext cx="3171061"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cs typeface="Arial" panose="020B0604020202020204" pitchFamily="34" charset="0"/>
              </a:rPr>
              <a:t>Data Engineering</a:t>
            </a:r>
          </a:p>
        </p:txBody>
      </p:sp>
      <p:grpSp>
        <p:nvGrpSpPr>
          <p:cNvPr id="15" name="Group 14"/>
          <p:cNvGrpSpPr/>
          <p:nvPr/>
        </p:nvGrpSpPr>
        <p:grpSpPr>
          <a:xfrm>
            <a:off x="-5598" y="578365"/>
            <a:ext cx="2989299" cy="72000"/>
            <a:chOff x="7102" y="1772030"/>
            <a:chExt cx="2989299" cy="72000"/>
          </a:xfrm>
        </p:grpSpPr>
        <p:sp>
          <p:nvSpPr>
            <p:cNvPr id="16" name="Rectangle 15"/>
            <p:cNvSpPr/>
            <p:nvPr/>
          </p:nvSpPr>
          <p:spPr>
            <a:xfrm>
              <a:off x="1772401" y="1790030"/>
              <a:ext cx="1224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102" y="1772030"/>
              <a:ext cx="1944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021534" y="596365"/>
            <a:ext cx="10395766" cy="4986048"/>
            <a:chOff x="1110434" y="596365"/>
            <a:chExt cx="10395766" cy="4986048"/>
          </a:xfrm>
        </p:grpSpPr>
        <p:sp>
          <p:nvSpPr>
            <p:cNvPr id="11" name="Rectangle 10"/>
            <p:cNvSpPr/>
            <p:nvPr/>
          </p:nvSpPr>
          <p:spPr>
            <a:xfrm>
              <a:off x="5581402" y="596365"/>
              <a:ext cx="5924798" cy="4986048"/>
            </a:xfrm>
            <a:prstGeom prst="rect">
              <a:avLst/>
            </a:prstGeom>
            <a:solidFill>
              <a:schemeClr val="bg1"/>
            </a:solidFill>
            <a:ln>
              <a:noFill/>
            </a:ln>
            <a:effectLst>
              <a:outerShdw blurRad="139700" sx="101000" sy="101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1110434" y="887335"/>
              <a:ext cx="4853662" cy="4404108"/>
              <a:chOff x="1110434" y="977900"/>
              <a:chExt cx="4853662" cy="4404108"/>
            </a:xfrm>
          </p:grpSpPr>
          <p:sp>
            <p:nvSpPr>
              <p:cNvPr id="12" name="Rectangle 11"/>
              <p:cNvSpPr/>
              <p:nvPr/>
            </p:nvSpPr>
            <p:spPr>
              <a:xfrm>
                <a:off x="1110434" y="977900"/>
                <a:ext cx="4853662" cy="4404108"/>
              </a:xfrm>
              <a:prstGeom prst="rect">
                <a:avLst/>
              </a:prstGeom>
              <a:solidFill>
                <a:srgbClr val="AFB0B0"/>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6978" y="1254119"/>
                <a:ext cx="3844373" cy="3970882"/>
              </a:xfrm>
              <a:prstGeom prst="rect">
                <a:avLst/>
              </a:prstGeom>
            </p:spPr>
          </p:pic>
        </p:grpSp>
        <p:sp>
          <p:nvSpPr>
            <p:cNvPr id="19" name="TextBox 18"/>
            <p:cNvSpPr txBox="1"/>
            <p:nvPr/>
          </p:nvSpPr>
          <p:spPr>
            <a:xfrm>
              <a:off x="6286980" y="1312103"/>
              <a:ext cx="4695773" cy="430887"/>
            </a:xfrm>
            <a:prstGeom prst="rect">
              <a:avLst/>
            </a:prstGeom>
            <a:noFill/>
          </p:spPr>
          <p:txBody>
            <a:bodyPr wrap="none" rtlCol="0">
              <a:spAutoFit/>
            </a:bodyPr>
            <a:lstStyle/>
            <a:p>
              <a:r>
                <a:rPr lang="en-US" sz="2200" b="1" dirty="0"/>
                <a:t>Data Engineering services we perform:</a:t>
              </a:r>
            </a:p>
          </p:txBody>
        </p:sp>
        <p:sp>
          <p:nvSpPr>
            <p:cNvPr id="20" name="TextBox 19"/>
            <p:cNvSpPr txBox="1"/>
            <p:nvPr/>
          </p:nvSpPr>
          <p:spPr>
            <a:xfrm>
              <a:off x="6286980" y="1742157"/>
              <a:ext cx="4901806" cy="3139321"/>
            </a:xfrm>
            <a:prstGeom prst="rect">
              <a:avLst/>
            </a:prstGeom>
            <a:noFill/>
          </p:spPr>
          <p:txBody>
            <a:bodyPr wrap="square" rtlCol="0">
              <a:spAutoFit/>
            </a:bodyPr>
            <a:lstStyle/>
            <a:p>
              <a:pPr marL="342900" indent="-342900">
                <a:buFont typeface="Wingdings" panose="05000000000000000000" pitchFamily="2" charset="2"/>
                <a:buChar char="§"/>
              </a:pPr>
              <a:r>
                <a:rPr lang="en-US" dirty="0"/>
                <a:t>Data discovery &amp; Data maturity assessment</a:t>
              </a:r>
            </a:p>
            <a:p>
              <a:pPr marL="342900" indent="-342900">
                <a:buFont typeface="Wingdings" panose="05000000000000000000" pitchFamily="2" charset="2"/>
                <a:buChar char="§"/>
              </a:pPr>
              <a:r>
                <a:rPr lang="en-US" dirty="0"/>
                <a:t>Data quality checks and standardization services</a:t>
              </a:r>
            </a:p>
            <a:p>
              <a:pPr marL="342900" indent="-342900">
                <a:buFont typeface="Wingdings" panose="05000000000000000000" pitchFamily="2" charset="2"/>
                <a:buChar char="§"/>
              </a:pPr>
              <a:r>
                <a:rPr lang="en-US" dirty="0"/>
                <a:t>Cloud based scalable solutions for large volumes of data</a:t>
              </a:r>
            </a:p>
            <a:p>
              <a:pPr marL="342900" indent="-342900">
                <a:buFont typeface="Wingdings" panose="05000000000000000000" pitchFamily="2" charset="2"/>
                <a:buChar char="§"/>
              </a:pPr>
              <a:r>
                <a:rPr lang="en-US" dirty="0"/>
                <a:t>Real-time and batch data processing</a:t>
              </a:r>
            </a:p>
            <a:p>
              <a:pPr marL="342900" indent="-342900">
                <a:buFont typeface="Wingdings" panose="05000000000000000000" pitchFamily="2" charset="2"/>
                <a:buChar char="§"/>
              </a:pPr>
              <a:r>
                <a:rPr lang="en-US" dirty="0"/>
                <a:t>Optimization of database and data warehouse platforms</a:t>
              </a:r>
            </a:p>
            <a:p>
              <a:pPr marL="342900" indent="-342900">
                <a:buFont typeface="Wingdings" panose="05000000000000000000" pitchFamily="2" charset="2"/>
                <a:buChar char="§"/>
              </a:pPr>
              <a:r>
                <a:rPr lang="en-US" dirty="0"/>
                <a:t>Advanced data analytics</a:t>
              </a:r>
            </a:p>
            <a:p>
              <a:pPr marL="342900" indent="-342900">
                <a:buFont typeface="Wingdings" panose="05000000000000000000" pitchFamily="2" charset="2"/>
                <a:buChar char="§"/>
              </a:pPr>
              <a:r>
                <a:rPr lang="en-US" dirty="0"/>
                <a:t>Web API &amp; data streaming development</a:t>
              </a:r>
            </a:p>
            <a:p>
              <a:pPr marL="342900" indent="-342900">
                <a:buFont typeface="Wingdings" panose="05000000000000000000" pitchFamily="2" charset="2"/>
                <a:buChar char="§"/>
              </a:pPr>
              <a:r>
                <a:rPr lang="en-US" dirty="0"/>
                <a:t>Agile and customer-oriented work process</a:t>
              </a:r>
            </a:p>
          </p:txBody>
        </p:sp>
      </p:grpSp>
    </p:spTree>
    <p:extLst>
      <p:ext uri="{BB962C8B-B14F-4D97-AF65-F5344CB8AC3E}">
        <p14:creationId xmlns:p14="http://schemas.microsoft.com/office/powerpoint/2010/main" val="140992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gr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68365"/>
            <a:ext cx="12174163" cy="5198482"/>
          </a:xfrm>
          <a:prstGeom prst="rect">
            <a:avLst/>
          </a:prstGeom>
        </p:spPr>
      </p:pic>
      <p:grpSp>
        <p:nvGrpSpPr>
          <p:cNvPr id="35" name="Group 34"/>
          <p:cNvGrpSpPr/>
          <p:nvPr/>
        </p:nvGrpSpPr>
        <p:grpSpPr>
          <a:xfrm>
            <a:off x="739970" y="927192"/>
            <a:ext cx="10712061" cy="4429028"/>
            <a:chOff x="788126" y="626743"/>
            <a:chExt cx="10712061" cy="4429028"/>
          </a:xfrm>
        </p:grpSpPr>
        <p:grpSp>
          <p:nvGrpSpPr>
            <p:cNvPr id="34" name="Group 33"/>
            <p:cNvGrpSpPr/>
            <p:nvPr/>
          </p:nvGrpSpPr>
          <p:grpSpPr>
            <a:xfrm>
              <a:off x="788126" y="626743"/>
              <a:ext cx="3390900" cy="4429028"/>
              <a:chOff x="762000" y="626743"/>
              <a:chExt cx="3390900" cy="4429028"/>
            </a:xfrm>
          </p:grpSpPr>
          <p:sp>
            <p:nvSpPr>
              <p:cNvPr id="13" name="Rectangle 12"/>
              <p:cNvSpPr/>
              <p:nvPr/>
            </p:nvSpPr>
            <p:spPr>
              <a:xfrm>
                <a:off x="762000" y="1392492"/>
                <a:ext cx="3390900" cy="3663279"/>
              </a:xfrm>
              <a:prstGeom prst="rect">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5910" y="727830"/>
                <a:ext cx="1243080" cy="1306777"/>
              </a:xfrm>
              <a:prstGeom prst="rect">
                <a:avLst/>
              </a:prstGeom>
            </p:spPr>
          </p:pic>
          <p:sp>
            <p:nvSpPr>
              <p:cNvPr id="11" name="Oval 10"/>
              <p:cNvSpPr/>
              <p:nvPr/>
            </p:nvSpPr>
            <p:spPr>
              <a:xfrm>
                <a:off x="1835910" y="626743"/>
                <a:ext cx="1243080" cy="1243080"/>
              </a:xfrm>
              <a:prstGeom prst="ellipse">
                <a:avLst/>
              </a:prstGeom>
              <a:noFill/>
              <a:ln>
                <a:solidFill>
                  <a:srgbClr val="00437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p:cNvSpPr txBox="1"/>
              <p:nvPr/>
            </p:nvSpPr>
            <p:spPr>
              <a:xfrm>
                <a:off x="1483466" y="2123612"/>
                <a:ext cx="1947969" cy="338554"/>
              </a:xfrm>
              <a:prstGeom prst="rect">
                <a:avLst/>
              </a:prstGeom>
              <a:noFill/>
            </p:spPr>
            <p:txBody>
              <a:bodyPr wrap="none" rtlCol="0">
                <a:spAutoFit/>
              </a:bodyPr>
              <a:lstStyle/>
              <a:p>
                <a:r>
                  <a:rPr lang="en-US" sz="1600" b="1" dirty="0">
                    <a:latin typeface="Century Gothic" panose="020B0502020202020204" pitchFamily="34" charset="0"/>
                  </a:rPr>
                  <a:t>Data Architecture</a:t>
                </a:r>
              </a:p>
            </p:txBody>
          </p:sp>
          <p:sp>
            <p:nvSpPr>
              <p:cNvPr id="16" name="TextBox 15"/>
              <p:cNvSpPr txBox="1"/>
              <p:nvPr/>
            </p:nvSpPr>
            <p:spPr>
              <a:xfrm>
                <a:off x="762000" y="2454949"/>
                <a:ext cx="3390900" cy="2062103"/>
              </a:xfrm>
              <a:prstGeom prst="rect">
                <a:avLst/>
              </a:prstGeom>
              <a:noFill/>
            </p:spPr>
            <p:txBody>
              <a:bodyPr wrap="square" rtlCol="0">
                <a:spAutoFit/>
              </a:bodyPr>
              <a:lstStyle/>
              <a:p>
                <a:pPr marL="285750" indent="-285750">
                  <a:buClr>
                    <a:srgbClr val="004370"/>
                  </a:buClr>
                  <a:buFont typeface="Wingdings" panose="05000000000000000000" pitchFamily="2" charset="2"/>
                  <a:buChar char="Ø"/>
                </a:pPr>
                <a:r>
                  <a:rPr lang="en-US" sz="1600" dirty="0"/>
                  <a:t>Design DE cloud solutions designed by a team of certified experts</a:t>
                </a:r>
              </a:p>
              <a:p>
                <a:pPr marL="285750" indent="-285750">
                  <a:buClr>
                    <a:srgbClr val="004370"/>
                  </a:buClr>
                  <a:buFont typeface="Wingdings" panose="05000000000000000000" pitchFamily="2" charset="2"/>
                  <a:buChar char="Ø"/>
                </a:pPr>
                <a:r>
                  <a:rPr lang="en-US" sz="1600" dirty="0"/>
                  <a:t>Preparation and automation of ETL processes for multi-structured data</a:t>
                </a:r>
              </a:p>
              <a:p>
                <a:pPr marL="285750" indent="-285750">
                  <a:buClr>
                    <a:srgbClr val="004370"/>
                  </a:buClr>
                  <a:buFont typeface="Wingdings" panose="05000000000000000000" pitchFamily="2" charset="2"/>
                  <a:buChar char="Ø"/>
                </a:pPr>
                <a:r>
                  <a:rPr lang="en-US" sz="1600" dirty="0"/>
                  <a:t>Design optimization of database and data warehouse platforms</a:t>
                </a:r>
              </a:p>
              <a:p>
                <a:pPr marL="285750" indent="-285750">
                  <a:buClr>
                    <a:srgbClr val="004370"/>
                  </a:buClr>
                  <a:buFont typeface="Wingdings" panose="05000000000000000000" pitchFamily="2" charset="2"/>
                  <a:buChar char="Ø"/>
                </a:pPr>
                <a:r>
                  <a:rPr lang="en-US" sz="1600" dirty="0"/>
                  <a:t>Preparation of software solutions for integrating systems</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6750" y="881352"/>
                <a:ext cx="648000" cy="648000"/>
              </a:xfrm>
              <a:prstGeom prst="rect">
                <a:avLst/>
              </a:prstGeom>
            </p:spPr>
          </p:pic>
        </p:grpSp>
        <p:grpSp>
          <p:nvGrpSpPr>
            <p:cNvPr id="32" name="Group 31"/>
            <p:cNvGrpSpPr/>
            <p:nvPr/>
          </p:nvGrpSpPr>
          <p:grpSpPr>
            <a:xfrm>
              <a:off x="4448706" y="626743"/>
              <a:ext cx="3390900" cy="4429028"/>
              <a:chOff x="4399975" y="626743"/>
              <a:chExt cx="3390900" cy="4429028"/>
            </a:xfrm>
          </p:grpSpPr>
          <p:sp>
            <p:nvSpPr>
              <p:cNvPr id="18" name="Rectangle 17"/>
              <p:cNvSpPr/>
              <p:nvPr/>
            </p:nvSpPr>
            <p:spPr>
              <a:xfrm>
                <a:off x="4399975" y="1392492"/>
                <a:ext cx="3390900" cy="3663279"/>
              </a:xfrm>
              <a:prstGeom prst="rect">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885" y="727830"/>
                <a:ext cx="1243080" cy="1306777"/>
              </a:xfrm>
              <a:prstGeom prst="rect">
                <a:avLst/>
              </a:prstGeom>
            </p:spPr>
          </p:pic>
          <p:sp>
            <p:nvSpPr>
              <p:cNvPr id="20" name="Oval 19"/>
              <p:cNvSpPr/>
              <p:nvPr/>
            </p:nvSpPr>
            <p:spPr>
              <a:xfrm>
                <a:off x="5473885" y="626743"/>
                <a:ext cx="1243080" cy="1243080"/>
              </a:xfrm>
              <a:prstGeom prst="ellipse">
                <a:avLst/>
              </a:prstGeom>
              <a:noFill/>
              <a:ln>
                <a:solidFill>
                  <a:srgbClr val="00437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p:cNvSpPr txBox="1"/>
              <p:nvPr/>
            </p:nvSpPr>
            <p:spPr>
              <a:xfrm>
                <a:off x="5247661" y="2123612"/>
                <a:ext cx="1695529" cy="369332"/>
              </a:xfrm>
              <a:prstGeom prst="rect">
                <a:avLst/>
              </a:prstGeom>
              <a:noFill/>
            </p:spPr>
            <p:txBody>
              <a:bodyPr wrap="none" rtlCol="0">
                <a:spAutoFit/>
              </a:bodyPr>
              <a:lstStyle/>
              <a:p>
                <a:pPr algn="ctr"/>
                <a:r>
                  <a:rPr lang="en-US" b="1" dirty="0"/>
                  <a:t>Data Processing</a:t>
                </a:r>
                <a:endParaRPr lang="en-US" sz="1600" b="1" dirty="0"/>
              </a:p>
            </p:txBody>
          </p:sp>
          <p:sp>
            <p:nvSpPr>
              <p:cNvPr id="22" name="TextBox 21"/>
              <p:cNvSpPr txBox="1"/>
              <p:nvPr/>
            </p:nvSpPr>
            <p:spPr>
              <a:xfrm>
                <a:off x="4399975" y="2454949"/>
                <a:ext cx="3390900" cy="2554545"/>
              </a:xfrm>
              <a:prstGeom prst="rect">
                <a:avLst/>
              </a:prstGeom>
              <a:noFill/>
            </p:spPr>
            <p:txBody>
              <a:bodyPr wrap="square" rtlCol="0">
                <a:spAutoFit/>
              </a:bodyPr>
              <a:lstStyle/>
              <a:p>
                <a:pPr marL="285750" indent="-285750">
                  <a:buClr>
                    <a:srgbClr val="004370"/>
                  </a:buClr>
                  <a:buFont typeface="Wingdings" panose="05000000000000000000" pitchFamily="2" charset="2"/>
                  <a:buChar char="Ø"/>
                </a:pPr>
                <a:r>
                  <a:rPr lang="en-US" sz="1600" dirty="0"/>
                  <a:t>Implementation of scalable data driven solutions+</a:t>
                </a:r>
              </a:p>
              <a:p>
                <a:pPr marL="285750" indent="-285750">
                  <a:buClr>
                    <a:srgbClr val="004370"/>
                  </a:buClr>
                  <a:buFont typeface="Wingdings" panose="05000000000000000000" pitchFamily="2" charset="2"/>
                  <a:buChar char="Ø"/>
                </a:pPr>
                <a:r>
                  <a:rPr lang="en-US" sz="1600" dirty="0"/>
                  <a:t>Real-time and batch data pipelines &amp; processing</a:t>
                </a:r>
              </a:p>
              <a:p>
                <a:pPr marL="285750" indent="-285750">
                  <a:buClr>
                    <a:srgbClr val="004370"/>
                  </a:buClr>
                  <a:buFont typeface="Wingdings" panose="05000000000000000000" pitchFamily="2" charset="2"/>
                  <a:buChar char="Ø"/>
                </a:pPr>
                <a:r>
                  <a:rPr lang="en-US" sz="1600" dirty="0"/>
                  <a:t>Data quality and standardization services</a:t>
                </a:r>
              </a:p>
              <a:p>
                <a:pPr marL="285750" indent="-285750">
                  <a:buClr>
                    <a:srgbClr val="004370"/>
                  </a:buClr>
                  <a:buFont typeface="Wingdings" panose="05000000000000000000" pitchFamily="2" charset="2"/>
                  <a:buChar char="Ø"/>
                </a:pPr>
                <a:r>
                  <a:rPr lang="en-US" sz="1600" dirty="0"/>
                  <a:t>Data integration &amp; maintenance services</a:t>
                </a:r>
              </a:p>
              <a:p>
                <a:pPr marL="285750" indent="-285750">
                  <a:buClr>
                    <a:srgbClr val="004370"/>
                  </a:buClr>
                  <a:buFont typeface="Wingdings" panose="05000000000000000000" pitchFamily="2" charset="2"/>
                  <a:buChar char="Ø"/>
                </a:pPr>
                <a:r>
                  <a:rPr lang="en-US" sz="1600" dirty="0"/>
                  <a:t>Data Lakes and Data Warehouses setup</a:t>
                </a:r>
              </a:p>
            </p:txBody>
          </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4296" y="920962"/>
                <a:ext cx="647676" cy="648000"/>
              </a:xfrm>
              <a:prstGeom prst="rect">
                <a:avLst/>
              </a:prstGeom>
            </p:spPr>
          </p:pic>
        </p:grpSp>
        <p:grpSp>
          <p:nvGrpSpPr>
            <p:cNvPr id="33" name="Group 32"/>
            <p:cNvGrpSpPr/>
            <p:nvPr/>
          </p:nvGrpSpPr>
          <p:grpSpPr>
            <a:xfrm>
              <a:off x="8109287" y="626743"/>
              <a:ext cx="3390900" cy="4429028"/>
              <a:chOff x="8083161" y="626743"/>
              <a:chExt cx="3390900" cy="4429028"/>
            </a:xfrm>
          </p:grpSpPr>
          <p:sp>
            <p:nvSpPr>
              <p:cNvPr id="24" name="Rectangle 23"/>
              <p:cNvSpPr/>
              <p:nvPr/>
            </p:nvSpPr>
            <p:spPr>
              <a:xfrm>
                <a:off x="8083161" y="1392492"/>
                <a:ext cx="3390900" cy="3663279"/>
              </a:xfrm>
              <a:prstGeom prst="rect">
                <a:avLst/>
              </a:prstGeom>
              <a:noFill/>
              <a:ln>
                <a:solidFill>
                  <a:srgbClr val="0043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7071" y="727830"/>
                <a:ext cx="1243080" cy="1306777"/>
              </a:xfrm>
              <a:prstGeom prst="rect">
                <a:avLst/>
              </a:prstGeom>
            </p:spPr>
          </p:pic>
          <p:sp>
            <p:nvSpPr>
              <p:cNvPr id="26" name="Oval 25"/>
              <p:cNvSpPr/>
              <p:nvPr/>
            </p:nvSpPr>
            <p:spPr>
              <a:xfrm>
                <a:off x="9157071" y="626743"/>
                <a:ext cx="1243080" cy="1243080"/>
              </a:xfrm>
              <a:prstGeom prst="ellipse">
                <a:avLst/>
              </a:prstGeom>
              <a:noFill/>
              <a:ln>
                <a:solidFill>
                  <a:srgbClr val="00437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p:cNvSpPr txBox="1"/>
              <p:nvPr/>
            </p:nvSpPr>
            <p:spPr>
              <a:xfrm>
                <a:off x="8804627" y="2123612"/>
                <a:ext cx="1947969" cy="338554"/>
              </a:xfrm>
              <a:prstGeom prst="rect">
                <a:avLst/>
              </a:prstGeom>
              <a:noFill/>
            </p:spPr>
            <p:txBody>
              <a:bodyPr wrap="none" rtlCol="0">
                <a:spAutoFit/>
              </a:bodyPr>
              <a:lstStyle/>
              <a:p>
                <a:r>
                  <a:rPr lang="en-US" sz="1600" b="1" dirty="0">
                    <a:latin typeface="Century Gothic" panose="020B0502020202020204" pitchFamily="34" charset="0"/>
                  </a:rPr>
                  <a:t>Data Architecture</a:t>
                </a:r>
              </a:p>
            </p:txBody>
          </p:sp>
          <p:sp>
            <p:nvSpPr>
              <p:cNvPr id="28" name="TextBox 27"/>
              <p:cNvSpPr txBox="1"/>
              <p:nvPr/>
            </p:nvSpPr>
            <p:spPr>
              <a:xfrm>
                <a:off x="8083161" y="2454949"/>
                <a:ext cx="3390900" cy="2308324"/>
              </a:xfrm>
              <a:prstGeom prst="rect">
                <a:avLst/>
              </a:prstGeom>
              <a:noFill/>
            </p:spPr>
            <p:txBody>
              <a:bodyPr wrap="square" rtlCol="0">
                <a:spAutoFit/>
              </a:bodyPr>
              <a:lstStyle/>
              <a:p>
                <a:pPr marL="285750" indent="-285750">
                  <a:buClr>
                    <a:srgbClr val="004370"/>
                  </a:buClr>
                  <a:buFont typeface="Wingdings" panose="05000000000000000000" pitchFamily="2" charset="2"/>
                  <a:buChar char="Ø"/>
                </a:pPr>
                <a:r>
                  <a:rPr lang="en-US" sz="1600" dirty="0"/>
                  <a:t>Consultancy and preparation of a plan for analytical method development</a:t>
                </a:r>
              </a:p>
              <a:p>
                <a:pPr marL="285750" indent="-285750">
                  <a:buClr>
                    <a:srgbClr val="004370"/>
                  </a:buClr>
                  <a:buFont typeface="Wingdings" panose="05000000000000000000" pitchFamily="2" charset="2"/>
                  <a:buChar char="Ø"/>
                </a:pPr>
                <a:r>
                  <a:rPr lang="en-US" sz="1600" dirty="0"/>
                  <a:t>Preparation of recommendation systems</a:t>
                </a:r>
              </a:p>
              <a:p>
                <a:pPr marL="285750" indent="-285750">
                  <a:buClr>
                    <a:srgbClr val="004370"/>
                  </a:buClr>
                  <a:buFont typeface="Wingdings" panose="05000000000000000000" pitchFamily="2" charset="2"/>
                  <a:buChar char="Ø"/>
                </a:pPr>
                <a:r>
                  <a:rPr lang="en-US" sz="1600" dirty="0"/>
                  <a:t>Searching for patterns in sequential data</a:t>
                </a:r>
              </a:p>
              <a:p>
                <a:pPr marL="285750" indent="-285750">
                  <a:buClr>
                    <a:srgbClr val="004370"/>
                  </a:buClr>
                  <a:buFont typeface="Wingdings" panose="05000000000000000000" pitchFamily="2" charset="2"/>
                  <a:buChar char="Ø"/>
                </a:pPr>
                <a:r>
                  <a:rPr lang="en-US" sz="1600" dirty="0"/>
                  <a:t>Quality evaluation of organizations’ analytical products</a:t>
                </a:r>
              </a:p>
            </p:txBody>
          </p:sp>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311" y="920962"/>
                <a:ext cx="648000" cy="648000"/>
              </a:xfrm>
              <a:prstGeom prst="rect">
                <a:avLst/>
              </a:prstGeom>
            </p:spPr>
          </p:pic>
        </p:grpSp>
      </p:grpSp>
      <p:sp>
        <p:nvSpPr>
          <p:cNvPr id="36" name="TextBox 35"/>
          <p:cNvSpPr txBox="1"/>
          <p:nvPr/>
        </p:nvSpPr>
        <p:spPr>
          <a:xfrm>
            <a:off x="-3607" y="16277"/>
            <a:ext cx="3171061"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cs typeface="Arial" panose="020B0604020202020204" pitchFamily="34" charset="0"/>
              </a:rPr>
              <a:t>Data Engineering</a:t>
            </a:r>
          </a:p>
        </p:txBody>
      </p:sp>
      <p:grpSp>
        <p:nvGrpSpPr>
          <p:cNvPr id="37" name="Group 36"/>
          <p:cNvGrpSpPr/>
          <p:nvPr/>
        </p:nvGrpSpPr>
        <p:grpSpPr>
          <a:xfrm>
            <a:off x="-5598" y="578365"/>
            <a:ext cx="2989299" cy="72000"/>
            <a:chOff x="7102" y="1772030"/>
            <a:chExt cx="2989299" cy="72000"/>
          </a:xfrm>
        </p:grpSpPr>
        <p:sp>
          <p:nvSpPr>
            <p:cNvPr id="38" name="Rectangle 37"/>
            <p:cNvSpPr/>
            <p:nvPr/>
          </p:nvSpPr>
          <p:spPr>
            <a:xfrm>
              <a:off x="1772401" y="1790030"/>
              <a:ext cx="1224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102" y="1772030"/>
              <a:ext cx="1944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(8)</a:t>
            </a:r>
            <a:endParaRPr lang="en-US" sz="1600" b="1" dirty="0">
              <a:solidFill>
                <a:srgbClr val="212934"/>
              </a:solidFill>
              <a:latin typeface="Century Gothic" panose="020B0502020202020204" pitchFamily="34" charset="0"/>
            </a:endParaRPr>
          </a:p>
        </p:txBody>
      </p:sp>
      <p:sp>
        <p:nvSpPr>
          <p:cNvPr id="41" name="TextBox 40"/>
          <p:cNvSpPr txBox="1"/>
          <p:nvPr/>
        </p:nvSpPr>
        <p:spPr>
          <a:xfrm>
            <a:off x="5766569" y="6193423"/>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81403" y="6254888"/>
            <a:ext cx="228325" cy="228325"/>
          </a:xfrm>
          <a:prstGeom prst="rect">
            <a:avLst/>
          </a:prstGeom>
        </p:spPr>
      </p:pic>
    </p:spTree>
    <p:extLst>
      <p:ext uri="{BB962C8B-B14F-4D97-AF65-F5344CB8AC3E}">
        <p14:creationId xmlns:p14="http://schemas.microsoft.com/office/powerpoint/2010/main" val="104809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58"/>
            <a:ext cx="12192000" cy="6857683"/>
            <a:chOff x="0" y="158"/>
            <a:chExt cx="12192000" cy="6857683"/>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
              <a:ext cx="12192000" cy="6857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850" y="5582413"/>
              <a:ext cx="2082800" cy="1081342"/>
            </a:xfrm>
            <a:prstGeom prst="rect">
              <a:avLst/>
            </a:prstGeom>
          </p:spPr>
        </p:pic>
        <p:sp>
          <p:nvSpPr>
            <p:cNvPr id="5" name="TextBox 4"/>
            <p:cNvSpPr txBox="1"/>
            <p:nvPr/>
          </p:nvSpPr>
          <p:spPr>
            <a:xfrm>
              <a:off x="10466888" y="6193423"/>
              <a:ext cx="1475084" cy="338554"/>
            </a:xfrm>
            <a:prstGeom prst="rect">
              <a:avLst/>
            </a:prstGeom>
            <a:noFill/>
          </p:spPr>
          <p:txBody>
            <a:bodyPr wrap="none" rtlCol="0">
              <a:spAutoFit/>
            </a:bodyPr>
            <a:lstStyle/>
            <a:p>
              <a:r>
                <a:rPr lang="en-IN" sz="1600" b="1" dirty="0">
                  <a:solidFill>
                    <a:srgbClr val="E54424"/>
                  </a:solidFill>
                  <a:latin typeface="Century Gothic" panose="020B0502020202020204" pitchFamily="34" charset="0"/>
                </a:rPr>
                <a:t>Page NO. </a:t>
              </a:r>
              <a:r>
                <a:rPr lang="en-IN" sz="1600" b="1" dirty="0">
                  <a:solidFill>
                    <a:srgbClr val="212934"/>
                  </a:solidFill>
                  <a:latin typeface="Century Gothic" panose="020B0502020202020204" pitchFamily="34" charset="0"/>
                </a:rPr>
                <a:t>(9)</a:t>
              </a:r>
              <a:endParaRPr lang="en-US" sz="1600" b="1" dirty="0">
                <a:solidFill>
                  <a:srgbClr val="212934"/>
                </a:solidFill>
                <a:latin typeface="Century Gothic" panose="020B0502020202020204" pitchFamily="34" charset="0"/>
              </a:endParaRPr>
            </a:p>
          </p:txBody>
        </p:sp>
        <p:grpSp>
          <p:nvGrpSpPr>
            <p:cNvPr id="6" name="Group 5"/>
            <p:cNvGrpSpPr/>
            <p:nvPr/>
          </p:nvGrpSpPr>
          <p:grpSpPr>
            <a:xfrm>
              <a:off x="5581403" y="6193423"/>
              <a:ext cx="2724644" cy="338554"/>
              <a:chOff x="6020075" y="6221650"/>
              <a:chExt cx="2724644" cy="338554"/>
            </a:xfrm>
          </p:grpSpPr>
          <p:sp>
            <p:nvSpPr>
              <p:cNvPr id="7" name="TextBox 6"/>
              <p:cNvSpPr txBox="1"/>
              <p:nvPr/>
            </p:nvSpPr>
            <p:spPr>
              <a:xfrm>
                <a:off x="6205241" y="6221650"/>
                <a:ext cx="2539478" cy="338554"/>
              </a:xfrm>
              <a:prstGeom prst="rect">
                <a:avLst/>
              </a:prstGeom>
              <a:noFill/>
            </p:spPr>
            <p:txBody>
              <a:bodyPr wrap="none" rtlCol="0">
                <a:spAutoFit/>
              </a:bodyPr>
              <a:lstStyle/>
              <a:p>
                <a:r>
                  <a:rPr lang="en-IN" sz="1600" b="1" dirty="0">
                    <a:solidFill>
                      <a:srgbClr val="212934"/>
                    </a:solidFill>
                    <a:latin typeface="Century Gothic" panose="020B0502020202020204" pitchFamily="34" charset="0"/>
                  </a:rPr>
                  <a:t>www.kimohatech.com</a:t>
                </a:r>
                <a:endParaRPr lang="en-US" sz="1600" b="1" dirty="0">
                  <a:solidFill>
                    <a:srgbClr val="212934"/>
                  </a:solidFill>
                  <a:latin typeface="Century Gothic" panose="020B05020202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0075" y="6283115"/>
                <a:ext cx="228325" cy="228325"/>
              </a:xfrm>
              <a:prstGeom prst="rect">
                <a:avLst/>
              </a:prstGeom>
            </p:spPr>
          </p:pic>
        </p:grpSp>
      </p:grpSp>
      <p:sp>
        <p:nvSpPr>
          <p:cNvPr id="16" name="TextBox 15"/>
          <p:cNvSpPr txBox="1"/>
          <p:nvPr/>
        </p:nvSpPr>
        <p:spPr>
          <a:xfrm>
            <a:off x="-3607" y="16277"/>
            <a:ext cx="2847254" cy="523220"/>
          </a:xfrm>
          <a:prstGeom prst="rect">
            <a:avLst/>
          </a:prstGeom>
          <a:noFill/>
        </p:spPr>
        <p:txBody>
          <a:bodyPr wrap="none" rtlCol="0">
            <a:spAutoFit/>
          </a:bodyPr>
          <a:lstStyle/>
          <a:p>
            <a:r>
              <a:rPr lang="en-US" sz="2800" b="1" dirty="0">
                <a:solidFill>
                  <a:srgbClr val="E84324"/>
                </a:solidFill>
                <a:latin typeface="Century Gothic" panose="020B0502020202020204" pitchFamily="34" charset="0"/>
                <a:cs typeface="Arial" panose="020B0604020202020204" pitchFamily="34" charset="0"/>
              </a:rPr>
              <a:t>Cloud Solutions</a:t>
            </a:r>
          </a:p>
        </p:txBody>
      </p:sp>
      <p:grpSp>
        <p:nvGrpSpPr>
          <p:cNvPr id="17" name="Group 16"/>
          <p:cNvGrpSpPr/>
          <p:nvPr/>
        </p:nvGrpSpPr>
        <p:grpSpPr>
          <a:xfrm>
            <a:off x="-5598" y="578365"/>
            <a:ext cx="2697099" cy="72000"/>
            <a:chOff x="7102" y="1772030"/>
            <a:chExt cx="2697099" cy="72000"/>
          </a:xfrm>
        </p:grpSpPr>
        <p:sp>
          <p:nvSpPr>
            <p:cNvPr id="18" name="Rectangle 17"/>
            <p:cNvSpPr/>
            <p:nvPr/>
          </p:nvSpPr>
          <p:spPr>
            <a:xfrm>
              <a:off x="1696201" y="1790030"/>
              <a:ext cx="1008000" cy="3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102" y="1772030"/>
              <a:ext cx="1764000" cy="72000"/>
            </a:xfrm>
            <a:prstGeom prst="rect">
              <a:avLst/>
            </a:prstGeom>
            <a:solidFill>
              <a:srgbClr val="212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878456" y="713594"/>
            <a:ext cx="10397257" cy="4886560"/>
            <a:chOff x="853056" y="713594"/>
            <a:chExt cx="10397257" cy="4886560"/>
          </a:xfrm>
        </p:grpSpPr>
        <p:sp>
          <p:nvSpPr>
            <p:cNvPr id="10" name="Rectangle 9"/>
            <p:cNvSpPr/>
            <p:nvPr/>
          </p:nvSpPr>
          <p:spPr>
            <a:xfrm>
              <a:off x="853056" y="1117704"/>
              <a:ext cx="5598543" cy="4138846"/>
            </a:xfrm>
            <a:prstGeom prst="rect">
              <a:avLst/>
            </a:prstGeom>
            <a:solidFill>
              <a:schemeClr val="bg1"/>
            </a:solidFill>
            <a:ln>
              <a:noFill/>
            </a:ln>
            <a:effectLst>
              <a:outerShdw blurRad="139700" sx="101000" sy="101000" algn="c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884288" y="713594"/>
              <a:ext cx="5366025" cy="4886560"/>
            </a:xfrm>
            <a:prstGeom prst="rect">
              <a:avLst/>
            </a:prstGeom>
            <a:solidFill>
              <a:srgbClr val="AFB0B0"/>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769" y="948364"/>
              <a:ext cx="4276395" cy="4417021"/>
            </a:xfrm>
            <a:prstGeom prst="rect">
              <a:avLst/>
            </a:prstGeom>
          </p:spPr>
        </p:pic>
        <p:sp>
          <p:nvSpPr>
            <p:cNvPr id="22" name="TextBox 21"/>
            <p:cNvSpPr txBox="1"/>
            <p:nvPr/>
          </p:nvSpPr>
          <p:spPr>
            <a:xfrm>
              <a:off x="942380" y="1410931"/>
              <a:ext cx="4130810" cy="400110"/>
            </a:xfrm>
            <a:prstGeom prst="rect">
              <a:avLst/>
            </a:prstGeom>
            <a:noFill/>
          </p:spPr>
          <p:txBody>
            <a:bodyPr wrap="none" rtlCol="0">
              <a:spAutoFit/>
            </a:bodyPr>
            <a:lstStyle/>
            <a:p>
              <a:pPr algn="ctr"/>
              <a:r>
                <a:rPr lang="en-US" sz="2000" b="1" dirty="0"/>
                <a:t>Cloud Solutions services we perform:</a:t>
              </a:r>
            </a:p>
          </p:txBody>
        </p:sp>
        <p:sp>
          <p:nvSpPr>
            <p:cNvPr id="23" name="TextBox 22"/>
            <p:cNvSpPr txBox="1"/>
            <p:nvPr/>
          </p:nvSpPr>
          <p:spPr>
            <a:xfrm>
              <a:off x="958485" y="1840985"/>
              <a:ext cx="4901806" cy="3139321"/>
            </a:xfrm>
            <a:prstGeom prst="rect">
              <a:avLst/>
            </a:prstGeom>
            <a:noFill/>
          </p:spPr>
          <p:txBody>
            <a:bodyPr wrap="square" rtlCol="0">
              <a:spAutoFit/>
            </a:bodyPr>
            <a:lstStyle/>
            <a:p>
              <a:pPr marL="342900" indent="-342900">
                <a:buFont typeface="Wingdings" panose="05000000000000000000" pitchFamily="2" charset="2"/>
                <a:buChar char="§"/>
              </a:pPr>
              <a:r>
                <a:rPr lang="en-US" dirty="0"/>
                <a:t>Data discovery &amp; Data maturity assessment</a:t>
              </a:r>
            </a:p>
            <a:p>
              <a:pPr marL="342900" indent="-342900">
                <a:buFont typeface="Wingdings" panose="05000000000000000000" pitchFamily="2" charset="2"/>
                <a:buChar char="§"/>
              </a:pPr>
              <a:r>
                <a:rPr lang="en-US" dirty="0"/>
                <a:t>Data quality checks and standardization services</a:t>
              </a:r>
            </a:p>
            <a:p>
              <a:pPr marL="342900" indent="-342900">
                <a:buFont typeface="Wingdings" panose="05000000000000000000" pitchFamily="2" charset="2"/>
                <a:buChar char="§"/>
              </a:pPr>
              <a:r>
                <a:rPr lang="en-US" dirty="0"/>
                <a:t>Cloud based scalable solutions for large volumes of data</a:t>
              </a:r>
            </a:p>
            <a:p>
              <a:pPr marL="342900" indent="-342900">
                <a:buFont typeface="Wingdings" panose="05000000000000000000" pitchFamily="2" charset="2"/>
                <a:buChar char="§"/>
              </a:pPr>
              <a:r>
                <a:rPr lang="en-US" dirty="0"/>
                <a:t>Real-time and batch data processing</a:t>
              </a:r>
            </a:p>
            <a:p>
              <a:pPr marL="342900" indent="-342900">
                <a:buFont typeface="Wingdings" panose="05000000000000000000" pitchFamily="2" charset="2"/>
                <a:buChar char="§"/>
              </a:pPr>
              <a:r>
                <a:rPr lang="en-US" dirty="0"/>
                <a:t>Optimization of database and data warehouse platforms</a:t>
              </a:r>
            </a:p>
            <a:p>
              <a:pPr marL="342900" indent="-342900">
                <a:buFont typeface="Wingdings" panose="05000000000000000000" pitchFamily="2" charset="2"/>
                <a:buChar char="§"/>
              </a:pPr>
              <a:r>
                <a:rPr lang="en-US" dirty="0"/>
                <a:t>Advanced data analytics</a:t>
              </a:r>
            </a:p>
            <a:p>
              <a:pPr marL="342900" indent="-342900">
                <a:buFont typeface="Wingdings" panose="05000000000000000000" pitchFamily="2" charset="2"/>
                <a:buChar char="§"/>
              </a:pPr>
              <a:r>
                <a:rPr lang="en-US" dirty="0"/>
                <a:t>Web API &amp; data streaming development</a:t>
              </a:r>
            </a:p>
            <a:p>
              <a:pPr marL="342900" indent="-342900">
                <a:buFont typeface="Wingdings" panose="05000000000000000000" pitchFamily="2" charset="2"/>
                <a:buChar char="§"/>
              </a:pPr>
              <a:r>
                <a:rPr lang="en-US" dirty="0"/>
                <a:t>Agile and customer-oriented work process</a:t>
              </a:r>
            </a:p>
          </p:txBody>
        </p:sp>
      </p:grpSp>
    </p:spTree>
    <p:extLst>
      <p:ext uri="{BB962C8B-B14F-4D97-AF65-F5344CB8AC3E}">
        <p14:creationId xmlns:p14="http://schemas.microsoft.com/office/powerpoint/2010/main" val="358566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1382</Words>
  <Application>Microsoft Office PowerPoint</Application>
  <PresentationFormat>Widescreen</PresentationFormat>
  <Paragraphs>267</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맑은 고딕</vt:lpstr>
      <vt:lpstr>Arial</vt:lpstr>
      <vt:lpstr>Calibri</vt:lpstr>
      <vt:lpstr>Calibri Light</vt:lpstr>
      <vt:lpstr>Carlito</vt:lpstr>
      <vt:lpstr>Century Gothic</vt:lpstr>
      <vt:lpstr>Myriad Pro</vt:lpstr>
      <vt:lpstr>Oswald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124</cp:revision>
  <dcterms:created xsi:type="dcterms:W3CDTF">2022-09-02T01:38:16Z</dcterms:created>
  <dcterms:modified xsi:type="dcterms:W3CDTF">2022-10-01T06:11:21Z</dcterms:modified>
</cp:coreProperties>
</file>